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6" r:id="rId2"/>
    <p:sldId id="285" r:id="rId3"/>
    <p:sldId id="290" r:id="rId4"/>
    <p:sldId id="289" r:id="rId5"/>
    <p:sldId id="288" r:id="rId6"/>
    <p:sldId id="287" r:id="rId7"/>
    <p:sldId id="291" r:id="rId8"/>
    <p:sldId id="296" r:id="rId9"/>
    <p:sldId id="351" r:id="rId10"/>
    <p:sldId id="349" r:id="rId11"/>
    <p:sldId id="304" r:id="rId12"/>
    <p:sldId id="305" r:id="rId13"/>
    <p:sldId id="352" r:id="rId14"/>
    <p:sldId id="355" r:id="rId15"/>
    <p:sldId id="353" r:id="rId16"/>
    <p:sldId id="337" r:id="rId17"/>
    <p:sldId id="354" r:id="rId18"/>
    <p:sldId id="302" r:id="rId19"/>
    <p:sldId id="293" r:id="rId20"/>
    <p:sldId id="356" r:id="rId21"/>
    <p:sldId id="357" r:id="rId22"/>
    <p:sldId id="297" r:id="rId23"/>
    <p:sldId id="309" r:id="rId24"/>
    <p:sldId id="374" r:id="rId25"/>
    <p:sldId id="332" r:id="rId26"/>
    <p:sldId id="361" r:id="rId27"/>
    <p:sldId id="377" r:id="rId28"/>
    <p:sldId id="317" r:id="rId29"/>
    <p:sldId id="318" r:id="rId30"/>
    <p:sldId id="388" r:id="rId31"/>
    <p:sldId id="390" r:id="rId32"/>
    <p:sldId id="389" r:id="rId33"/>
    <p:sldId id="295" r:id="rId34"/>
    <p:sldId id="375" r:id="rId35"/>
    <p:sldId id="384" r:id="rId36"/>
    <p:sldId id="315" r:id="rId37"/>
    <p:sldId id="327" r:id="rId38"/>
    <p:sldId id="370" r:id="rId39"/>
    <p:sldId id="314" r:id="rId40"/>
    <p:sldId id="371" r:id="rId41"/>
    <p:sldId id="331" r:id="rId42"/>
    <p:sldId id="376" r:id="rId43"/>
    <p:sldId id="364" r:id="rId44"/>
    <p:sldId id="279" r:id="rId45"/>
    <p:sldId id="283" r:id="rId46"/>
    <p:sldId id="322" r:id="rId47"/>
    <p:sldId id="269" r:id="rId48"/>
    <p:sldId id="344" r:id="rId49"/>
    <p:sldId id="270" r:id="rId50"/>
    <p:sldId id="271" r:id="rId51"/>
    <p:sldId id="359" r:id="rId52"/>
    <p:sldId id="346" r:id="rId53"/>
    <p:sldId id="360" r:id="rId54"/>
    <p:sldId id="347" r:id="rId55"/>
    <p:sldId id="348" r:id="rId56"/>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34D1"/>
    <a:srgbClr val="FF66CC"/>
    <a:srgbClr val="FF0066"/>
    <a:srgbClr val="CC22B8"/>
    <a:srgbClr val="0E4D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E171933-4619-4E11-9A3F-F7608DF75F80}" styleName="Style moyen 1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8B1032C-EA38-4F05-BA0D-38AFFFC7BED3}" styleName="Style léger 3 - Accentuation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76" autoAdjust="0"/>
    <p:restoredTop sz="99527" autoAdjust="0"/>
  </p:normalViewPr>
  <p:slideViewPr>
    <p:cSldViewPr>
      <p:cViewPr varScale="1">
        <p:scale>
          <a:sx n="63" d="100"/>
          <a:sy n="63" d="100"/>
        </p:scale>
        <p:origin x="-750" y="-96"/>
      </p:cViewPr>
      <p:guideLst>
        <p:guide orient="horz" pos="2160"/>
        <p:guide pos="2880"/>
      </p:guideLst>
    </p:cSldViewPr>
  </p:slideViewPr>
  <p:outlineViewPr>
    <p:cViewPr>
      <p:scale>
        <a:sx n="33" d="100"/>
        <a:sy n="33" d="100"/>
      </p:scale>
      <p:origin x="0" y="66"/>
    </p:cViewPr>
  </p:outlineViewPr>
  <p:notesTextViewPr>
    <p:cViewPr>
      <p:scale>
        <a:sx n="100" d="100"/>
        <a:sy n="100" d="100"/>
      </p:scale>
      <p:origin x="0" y="0"/>
    </p:cViewPr>
  </p:notesTextViewPr>
  <p:sorterViewPr>
    <p:cViewPr>
      <p:scale>
        <a:sx n="66" d="100"/>
        <a:sy n="66" d="100"/>
      </p:scale>
      <p:origin x="0" y="1356"/>
    </p:cViewPr>
  </p:sorterViewPr>
  <p:notesViewPr>
    <p:cSldViewPr>
      <p:cViewPr varScale="1">
        <p:scale>
          <a:sx n="56" d="100"/>
          <a:sy n="56" d="100"/>
        </p:scale>
        <p:origin x="-283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5.wmf"/><Relationship Id="rId7" Type="http://schemas.openxmlformats.org/officeDocument/2006/relationships/image" Target="../media/image33.wmf"/><Relationship Id="rId2" Type="http://schemas.openxmlformats.org/officeDocument/2006/relationships/image" Target="../media/image24.wmf"/><Relationship Id="rId1" Type="http://schemas.openxmlformats.org/officeDocument/2006/relationships/image" Target="../media/image23.wmf"/><Relationship Id="rId6" Type="http://schemas.openxmlformats.org/officeDocument/2006/relationships/image" Target="../media/image28.wmf"/><Relationship Id="rId5" Type="http://schemas.openxmlformats.org/officeDocument/2006/relationships/image" Target="../media/image32.wmf"/><Relationship Id="rId4" Type="http://schemas.openxmlformats.org/officeDocument/2006/relationships/image" Target="../media/image26.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15.v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image" Target="../media/image42.wmf"/><Relationship Id="rId7" Type="http://schemas.openxmlformats.org/officeDocument/2006/relationships/image" Target="../media/image46.wmf"/><Relationship Id="rId2" Type="http://schemas.openxmlformats.org/officeDocument/2006/relationships/image" Target="../media/image41.wmf"/><Relationship Id="rId1" Type="http://schemas.openxmlformats.org/officeDocument/2006/relationships/image" Target="../media/image40.wmf"/><Relationship Id="rId6" Type="http://schemas.openxmlformats.org/officeDocument/2006/relationships/image" Target="../media/image45.wmf"/><Relationship Id="rId5" Type="http://schemas.openxmlformats.org/officeDocument/2006/relationships/image" Target="../media/image44.wmf"/><Relationship Id="rId4" Type="http://schemas.openxmlformats.org/officeDocument/2006/relationships/image" Target="../media/image43.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6" Type="http://schemas.openxmlformats.org/officeDocument/2006/relationships/image" Target="../media/image28.wmf"/><Relationship Id="rId5" Type="http://schemas.openxmlformats.org/officeDocument/2006/relationships/image" Target="../media/image27.wmf"/><Relationship Id="rId4" Type="http://schemas.openxmlformats.org/officeDocument/2006/relationships/image" Target="../media/image26.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5.wmf"/><Relationship Id="rId7" Type="http://schemas.openxmlformats.org/officeDocument/2006/relationships/image" Target="../media/image31.wmf"/><Relationship Id="rId2" Type="http://schemas.openxmlformats.org/officeDocument/2006/relationships/image" Target="../media/image24.wmf"/><Relationship Id="rId1" Type="http://schemas.openxmlformats.org/officeDocument/2006/relationships/image" Target="../media/image23.wmf"/><Relationship Id="rId6" Type="http://schemas.openxmlformats.org/officeDocument/2006/relationships/image" Target="../media/image28.wmf"/><Relationship Id="rId5" Type="http://schemas.openxmlformats.org/officeDocument/2006/relationships/image" Target="../media/image30.wmf"/><Relationship Id="rId4"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56A66011-6684-4A1E-9E25-580784419DC5}" type="datetimeFigureOut">
              <a:rPr lang="fr-FR"/>
              <a:pPr>
                <a:defRPr/>
              </a:pPr>
              <a:t>03/09/2015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smtClean="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B3375ED4-FB4D-4F60-AE02-CC02FE4B007C}" type="slidenum">
              <a:rPr lang="fr-FR"/>
              <a:pPr>
                <a:defRPr/>
              </a:pPr>
              <a:t>‹N°›</a:t>
            </a:fld>
            <a:endParaRPr lang="fr-FR"/>
          </a:p>
        </p:txBody>
      </p:sp>
    </p:spTree>
    <p:extLst>
      <p:ext uri="{BB962C8B-B14F-4D97-AF65-F5344CB8AC3E}">
        <p14:creationId xmlns:p14="http://schemas.microsoft.com/office/powerpoint/2010/main" val="38015420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Les aminoacides sont un type de brique. Ils varient par leur chaîne latérale…. </a:t>
            </a:r>
            <a:r>
              <a:rPr lang="fr-FR" dirty="0" err="1" smtClean="0"/>
              <a:t>etc</a:t>
            </a:r>
            <a:endParaRPr lang="fr-FR" dirty="0"/>
          </a:p>
        </p:txBody>
      </p:sp>
      <p:sp>
        <p:nvSpPr>
          <p:cNvPr id="4" name="Espace réservé du numéro de diapositive 3"/>
          <p:cNvSpPr>
            <a:spLocks noGrp="1"/>
          </p:cNvSpPr>
          <p:nvPr>
            <p:ph type="sldNum" sz="quarter" idx="10"/>
          </p:nvPr>
        </p:nvSpPr>
        <p:spPr/>
        <p:txBody>
          <a:bodyPr/>
          <a:lstStyle/>
          <a:p>
            <a:pPr>
              <a:defRPr/>
            </a:pPr>
            <a:fld id="{B3375ED4-FB4D-4F60-AE02-CC02FE4B007C}" type="slidenum">
              <a:rPr lang="fr-FR" smtClean="0"/>
              <a:pPr>
                <a:defRPr/>
              </a:pPr>
              <a:t>7</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9D34217-5A45-4244-A3B4-785ACFAE8925}" type="slidenum">
              <a:rPr lang="fr-FR" smtClean="0"/>
              <a:pPr/>
              <a:t>16</a:t>
            </a:fld>
            <a:endParaRPr lang="fr-FR" smtClean="0"/>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24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7EF760-DFFA-4A84-BF7D-ABEBC75BBA8D}" type="slidenum">
              <a:rPr lang="fr-FR"/>
              <a:pPr/>
              <a:t>20</a:t>
            </a:fld>
            <a:endParaRPr lang="fr-FR"/>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fr-F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D49C9B-8C68-40E8-B031-D4EDD0200DA4}" type="slidenum">
              <a:rPr lang="fr-FR"/>
              <a:pPr/>
              <a:t>21</a:t>
            </a:fld>
            <a:endParaRPr lang="fr-FR"/>
          </a:p>
        </p:txBody>
      </p:sp>
      <p:sp>
        <p:nvSpPr>
          <p:cNvPr id="546818" name="Rectangle 2"/>
          <p:cNvSpPr>
            <a:spLocks noGrp="1" noRot="1" noChangeAspect="1" noChangeArrowheads="1" noTextEdit="1"/>
          </p:cNvSpPr>
          <p:nvPr>
            <p:ph type="sldImg"/>
          </p:nvPr>
        </p:nvSpPr>
        <p:spPr>
          <a:ln/>
        </p:spPr>
      </p:sp>
      <p:sp>
        <p:nvSpPr>
          <p:cNvPr id="546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B3375ED4-FB4D-4F60-AE02-CC02FE4B007C}" type="slidenum">
              <a:rPr lang="fr-FR" smtClean="0"/>
              <a:pPr>
                <a:defRPr/>
              </a:pPr>
              <a:t>34</a:t>
            </a:fld>
            <a:endParaRPr lang="fr-FR"/>
          </a:p>
        </p:txBody>
      </p:sp>
    </p:spTree>
    <p:extLst>
      <p:ext uri="{BB962C8B-B14F-4D97-AF65-F5344CB8AC3E}">
        <p14:creationId xmlns:p14="http://schemas.microsoft.com/office/powerpoint/2010/main" val="3222246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E62EA678-EADE-4D36-B2A6-9CEA0FAA2417}"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4E22ADFD-EE34-4B9B-A922-F7F08E06D22B}"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51CD2558-B626-47F3-B756-D89926EB8218}"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031CC37F-7574-4B08-A18B-472A60D9479D}"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E4E03022-6030-4280-93D0-716F59EA8AA4}"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57DA98AD-9DEF-47CF-8E6E-9A263777517A}"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E69068FD-511F-4F0A-B5B0-EAF2A2F85423}"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9DF79E61-4AC0-4CA0-BAB0-5715F6E10499}"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C9BCC9DF-4907-4241-9D6A-6739154053CB}"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BF3E8F74-A67B-4ACC-96BA-747CDBFBEED6}"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7645C493-4999-40D2-BCBD-02C80BAEB93A}"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2150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fr-F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fr-F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43265DD7-3713-450C-A512-73D07F363550}"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Chap6-Commeyras-2011.pdf"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8.bin"/><Relationship Id="rId5" Type="http://schemas.openxmlformats.org/officeDocument/2006/relationships/image" Target="../media/image11.wmf"/><Relationship Id="rId4" Type="http://schemas.openxmlformats.org/officeDocument/2006/relationships/oleObject" Target="../embeddings/oleObject7.bin"/></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chap4-2005.pdf" TargetMode="External"/><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7.wmf"/><Relationship Id="rId4" Type="http://schemas.openxmlformats.org/officeDocument/2006/relationships/oleObject" Target="../embeddings/oleObject9.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image" Target="../media/image18.wmf"/></Relationships>
</file>

<file path=ppt/slides/_rels/slide19.xml.rels><?xml version="1.0" encoding="UTF-8" standalone="yes"?>
<Relationships xmlns="http://schemas.openxmlformats.org/package/2006/relationships"><Relationship Id="rId2" Type="http://schemas.openxmlformats.org/officeDocument/2006/relationships/hyperlink" Target="chap4-2005.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hyperlink" Target="chap4-2005.pdf" TargetMode="External"/><Relationship Id="rId5" Type="http://schemas.openxmlformats.org/officeDocument/2006/relationships/image" Target="../media/image19.wmf"/><Relationship Id="rId4" Type="http://schemas.openxmlformats.org/officeDocument/2006/relationships/oleObject" Target="../embeddings/oleObject11.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6.xml"/><Relationship Id="rId1" Type="http://schemas.openxmlformats.org/officeDocument/2006/relationships/vmlDrawing" Target="../drawings/vmlDrawing6.vml"/><Relationship Id="rId4" Type="http://schemas.openxmlformats.org/officeDocument/2006/relationships/image" Target="../media/image20.wmf"/></Relationships>
</file>

<file path=ppt/slides/_rels/slide23.xml.rels><?xml version="1.0" encoding="UTF-8" standalone="yes"?>
<Relationships xmlns="http://schemas.openxmlformats.org/package/2006/relationships"><Relationship Id="rId3" Type="http://schemas.openxmlformats.org/officeDocument/2006/relationships/hyperlink" Target="TailladesOLEB98.pdf" TargetMode="External"/><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hyperlink" Target="animation_1.swf" TargetMode="External"/><Relationship Id="rId5" Type="http://schemas.openxmlformats.org/officeDocument/2006/relationships/image" Target="../media/image21.wmf"/><Relationship Id="rId4" Type="http://schemas.openxmlformats.org/officeDocument/2006/relationships/oleObject" Target="../embeddings/oleObject13.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8" Type="http://schemas.openxmlformats.org/officeDocument/2006/relationships/image" Target="../media/image25.wmf"/><Relationship Id="rId13" Type="http://schemas.openxmlformats.org/officeDocument/2006/relationships/oleObject" Target="../embeddings/oleObject19.bin"/><Relationship Id="rId3" Type="http://schemas.openxmlformats.org/officeDocument/2006/relationships/oleObject" Target="../embeddings/oleObject14.bin"/><Relationship Id="rId7" Type="http://schemas.openxmlformats.org/officeDocument/2006/relationships/oleObject" Target="../embeddings/oleObject16.bin"/><Relationship Id="rId12" Type="http://schemas.openxmlformats.org/officeDocument/2006/relationships/image" Target="../media/image27.w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24.wmf"/><Relationship Id="rId11" Type="http://schemas.openxmlformats.org/officeDocument/2006/relationships/oleObject" Target="../embeddings/oleObject18.bin"/><Relationship Id="rId5" Type="http://schemas.openxmlformats.org/officeDocument/2006/relationships/oleObject" Target="../embeddings/oleObject15.bin"/><Relationship Id="rId15" Type="http://schemas.openxmlformats.org/officeDocument/2006/relationships/hyperlink" Target="Synt-NCA.pdf" TargetMode="External"/><Relationship Id="rId10" Type="http://schemas.openxmlformats.org/officeDocument/2006/relationships/image" Target="../media/image26.wmf"/><Relationship Id="rId4" Type="http://schemas.openxmlformats.org/officeDocument/2006/relationships/image" Target="../media/image23.wmf"/><Relationship Id="rId9" Type="http://schemas.openxmlformats.org/officeDocument/2006/relationships/oleObject" Target="../embeddings/oleObject17.bin"/><Relationship Id="rId14" Type="http://schemas.openxmlformats.org/officeDocument/2006/relationships/image" Target="../media/image28.wmf"/></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5.wmf"/><Relationship Id="rId13" Type="http://schemas.openxmlformats.org/officeDocument/2006/relationships/oleObject" Target="../embeddings/oleObject25.bin"/><Relationship Id="rId3" Type="http://schemas.openxmlformats.org/officeDocument/2006/relationships/oleObject" Target="../embeddings/oleObject20.bin"/><Relationship Id="rId7" Type="http://schemas.openxmlformats.org/officeDocument/2006/relationships/oleObject" Target="../embeddings/oleObject22.bin"/><Relationship Id="rId12" Type="http://schemas.openxmlformats.org/officeDocument/2006/relationships/image" Target="../media/image30.wmf"/><Relationship Id="rId2" Type="http://schemas.openxmlformats.org/officeDocument/2006/relationships/slideLayout" Target="../slideLayouts/slideLayout7.xml"/><Relationship Id="rId16" Type="http://schemas.openxmlformats.org/officeDocument/2006/relationships/image" Target="../media/image31.wmf"/><Relationship Id="rId1" Type="http://schemas.openxmlformats.org/officeDocument/2006/relationships/vmlDrawing" Target="../drawings/vmlDrawing9.vml"/><Relationship Id="rId6" Type="http://schemas.openxmlformats.org/officeDocument/2006/relationships/image" Target="../media/image24.wmf"/><Relationship Id="rId11" Type="http://schemas.openxmlformats.org/officeDocument/2006/relationships/oleObject" Target="../embeddings/oleObject24.bin"/><Relationship Id="rId5" Type="http://schemas.openxmlformats.org/officeDocument/2006/relationships/oleObject" Target="../embeddings/oleObject21.bin"/><Relationship Id="rId15" Type="http://schemas.openxmlformats.org/officeDocument/2006/relationships/oleObject" Target="../embeddings/oleObject26.bin"/><Relationship Id="rId10" Type="http://schemas.openxmlformats.org/officeDocument/2006/relationships/image" Target="../media/image26.wmf"/><Relationship Id="rId4" Type="http://schemas.openxmlformats.org/officeDocument/2006/relationships/image" Target="../media/image23.wmf"/><Relationship Id="rId9" Type="http://schemas.openxmlformats.org/officeDocument/2006/relationships/oleObject" Target="../embeddings/oleObject23.bin"/><Relationship Id="rId14" Type="http://schemas.openxmlformats.org/officeDocument/2006/relationships/image" Target="../media/image28.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25.wmf"/><Relationship Id="rId13" Type="http://schemas.openxmlformats.org/officeDocument/2006/relationships/oleObject" Target="../embeddings/oleObject32.bin"/><Relationship Id="rId3" Type="http://schemas.openxmlformats.org/officeDocument/2006/relationships/oleObject" Target="../embeddings/oleObject27.bin"/><Relationship Id="rId7" Type="http://schemas.openxmlformats.org/officeDocument/2006/relationships/oleObject" Target="../embeddings/oleObject29.bin"/><Relationship Id="rId12" Type="http://schemas.openxmlformats.org/officeDocument/2006/relationships/image" Target="../media/image32.wmf"/><Relationship Id="rId2" Type="http://schemas.openxmlformats.org/officeDocument/2006/relationships/slideLayout" Target="../slideLayouts/slideLayout7.xml"/><Relationship Id="rId16" Type="http://schemas.openxmlformats.org/officeDocument/2006/relationships/image" Target="../media/image33.wmf"/><Relationship Id="rId1" Type="http://schemas.openxmlformats.org/officeDocument/2006/relationships/vmlDrawing" Target="../drawings/vmlDrawing10.vml"/><Relationship Id="rId6" Type="http://schemas.openxmlformats.org/officeDocument/2006/relationships/image" Target="../media/image24.wmf"/><Relationship Id="rId11" Type="http://schemas.openxmlformats.org/officeDocument/2006/relationships/oleObject" Target="../embeddings/oleObject31.bin"/><Relationship Id="rId5" Type="http://schemas.openxmlformats.org/officeDocument/2006/relationships/oleObject" Target="../embeddings/oleObject28.bin"/><Relationship Id="rId15" Type="http://schemas.openxmlformats.org/officeDocument/2006/relationships/oleObject" Target="../embeddings/oleObject33.bin"/><Relationship Id="rId10" Type="http://schemas.openxmlformats.org/officeDocument/2006/relationships/image" Target="../media/image26.wmf"/><Relationship Id="rId4" Type="http://schemas.openxmlformats.org/officeDocument/2006/relationships/image" Target="../media/image23.wmf"/><Relationship Id="rId9" Type="http://schemas.openxmlformats.org/officeDocument/2006/relationships/oleObject" Target="../embeddings/oleObject30.bin"/><Relationship Id="rId14" Type="http://schemas.openxmlformats.org/officeDocument/2006/relationships/image" Target="../media/image28.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6.xml"/><Relationship Id="rId1" Type="http://schemas.openxmlformats.org/officeDocument/2006/relationships/vmlDrawing" Target="../drawings/vmlDrawing11.vml"/><Relationship Id="rId6" Type="http://schemas.openxmlformats.org/officeDocument/2006/relationships/hyperlink" Target="animation-mar&#233;e.swf" TargetMode="External"/><Relationship Id="rId5" Type="http://schemas.openxmlformats.org/officeDocument/2006/relationships/hyperlink" Target="animation_2.swf" TargetMode="External"/><Relationship Id="rId4" Type="http://schemas.openxmlformats.org/officeDocument/2006/relationships/image" Target="../media/image35.wmf"/></Relationships>
</file>

<file path=ppt/slides/_rels/slide37.xml.rels><?xml version="1.0" encoding="UTF-8" standalone="yes"?>
<Relationships xmlns="http://schemas.openxmlformats.org/package/2006/relationships"><Relationship Id="rId2" Type="http://schemas.openxmlformats.org/officeDocument/2006/relationships/hyperlink" Target="ArchaeanTides.pdf" TargetMode="Externa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6.xml"/><Relationship Id="rId1" Type="http://schemas.openxmlformats.org/officeDocument/2006/relationships/vmlDrawing" Target="../drawings/vmlDrawing12.vml"/><Relationship Id="rId4" Type="http://schemas.openxmlformats.org/officeDocument/2006/relationships/image" Target="../media/image36.wmf"/></Relationships>
</file>

<file path=ppt/slides/_rels/slide39.xml.rels><?xml version="1.0" encoding="UTF-8" standalone="yes"?>
<Relationships xmlns="http://schemas.openxmlformats.org/package/2006/relationships"><Relationship Id="rId3" Type="http://schemas.openxmlformats.org/officeDocument/2006/relationships/hyperlink" Target="primarypumpPolymInt2002.pdf" TargetMode="External"/><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hyperlink" Target="chap5-2005.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6.xml"/><Relationship Id="rId1" Type="http://schemas.openxmlformats.org/officeDocument/2006/relationships/vmlDrawing" Target="../drawings/vmlDrawing13.vml"/><Relationship Id="rId4" Type="http://schemas.openxmlformats.org/officeDocument/2006/relationships/image" Target="../media/image36.wmf"/></Relationships>
</file>

<file path=ppt/slides/_rels/slide41.xml.rels><?xml version="1.0" encoding="UTF-8" standalone="yes"?>
<Relationships xmlns="http://schemas.openxmlformats.org/package/2006/relationships"><Relationship Id="rId3" Type="http://schemas.openxmlformats.org/officeDocument/2006/relationships/hyperlink" Target="emergenceofhomochirality.pdf" TargetMode="External"/><Relationship Id="rId2" Type="http://schemas.openxmlformats.org/officeDocument/2006/relationships/hyperlink" Target="PNAS_Raphael.pdf" TargetMode="External"/><Relationship Id="rId1" Type="http://schemas.openxmlformats.org/officeDocument/2006/relationships/slideLayout" Target="../slideLayouts/slideLayout2.xml"/><Relationship Id="rId4" Type="http://schemas.openxmlformats.org/officeDocument/2006/relationships/hyperlink" Target="homochiralityandneedofenergy.pdf"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hyperlink" Target="animation-mar&#233;e.swf" TargetMode="External"/><Relationship Id="rId2" Type="http://schemas.openxmlformats.org/officeDocument/2006/relationships/hyperlink" Target="animation_2.swf" TargetMode="External"/><Relationship Id="rId1" Type="http://schemas.openxmlformats.org/officeDocument/2006/relationships/slideLayout" Target="../slideLayouts/slideLayout6.xml"/><Relationship Id="rId4" Type="http://schemas.openxmlformats.org/officeDocument/2006/relationships/hyperlink" Target="animation_1.swf" TargetMode="Externa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6.xml"/><Relationship Id="rId1" Type="http://schemas.openxmlformats.org/officeDocument/2006/relationships/vmlDrawing" Target="../drawings/vmlDrawing14.vml"/><Relationship Id="rId5" Type="http://schemas.openxmlformats.org/officeDocument/2006/relationships/hyperlink" Target="Pascal_JACS.pdf" TargetMode="External"/><Relationship Id="rId4" Type="http://schemas.openxmlformats.org/officeDocument/2006/relationships/image" Target="../media/image39.wmf"/></Relationships>
</file>

<file path=ppt/slides/_rels/slide48.xml.rels><?xml version="1.0" encoding="UTF-8" standalone="yes"?>
<Relationships xmlns="http://schemas.openxmlformats.org/package/2006/relationships"><Relationship Id="rId8" Type="http://schemas.openxmlformats.org/officeDocument/2006/relationships/image" Target="../media/image42.wmf"/><Relationship Id="rId13" Type="http://schemas.openxmlformats.org/officeDocument/2006/relationships/oleObject" Target="../embeddings/oleObject43.bin"/><Relationship Id="rId18" Type="http://schemas.openxmlformats.org/officeDocument/2006/relationships/image" Target="../media/image47.wmf"/><Relationship Id="rId3" Type="http://schemas.openxmlformats.org/officeDocument/2006/relationships/oleObject" Target="../embeddings/oleObject38.bin"/><Relationship Id="rId7" Type="http://schemas.openxmlformats.org/officeDocument/2006/relationships/oleObject" Target="../embeddings/oleObject40.bin"/><Relationship Id="rId12" Type="http://schemas.openxmlformats.org/officeDocument/2006/relationships/image" Target="../media/image44.wmf"/><Relationship Id="rId17" Type="http://schemas.openxmlformats.org/officeDocument/2006/relationships/oleObject" Target="../embeddings/oleObject45.bin"/><Relationship Id="rId2" Type="http://schemas.openxmlformats.org/officeDocument/2006/relationships/slideLayout" Target="../slideLayouts/slideLayout6.xml"/><Relationship Id="rId16" Type="http://schemas.openxmlformats.org/officeDocument/2006/relationships/image" Target="../media/image46.wmf"/><Relationship Id="rId1" Type="http://schemas.openxmlformats.org/officeDocument/2006/relationships/vmlDrawing" Target="../drawings/vmlDrawing15.vml"/><Relationship Id="rId6" Type="http://schemas.openxmlformats.org/officeDocument/2006/relationships/image" Target="../media/image41.wmf"/><Relationship Id="rId11" Type="http://schemas.openxmlformats.org/officeDocument/2006/relationships/oleObject" Target="../embeddings/oleObject42.bin"/><Relationship Id="rId5" Type="http://schemas.openxmlformats.org/officeDocument/2006/relationships/oleObject" Target="../embeddings/oleObject39.bin"/><Relationship Id="rId15" Type="http://schemas.openxmlformats.org/officeDocument/2006/relationships/oleObject" Target="../embeddings/oleObject44.bin"/><Relationship Id="rId10" Type="http://schemas.openxmlformats.org/officeDocument/2006/relationships/image" Target="../media/image43.wmf"/><Relationship Id="rId4" Type="http://schemas.openxmlformats.org/officeDocument/2006/relationships/image" Target="../media/image40.wmf"/><Relationship Id="rId9" Type="http://schemas.openxmlformats.org/officeDocument/2006/relationships/oleObject" Target="../embeddings/oleObject41.bin"/><Relationship Id="rId14" Type="http://schemas.openxmlformats.org/officeDocument/2006/relationships/image" Target="../media/image45.w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6.xml"/><Relationship Id="rId1" Type="http://schemas.openxmlformats.org/officeDocument/2006/relationships/vmlDrawing" Target="../drawings/vmlDrawing16.vml"/><Relationship Id="rId5" Type="http://schemas.openxmlformats.org/officeDocument/2006/relationships/hyperlink" Target="Tao-Zou-H-Cottet.pdf" TargetMode="External"/><Relationship Id="rId4" Type="http://schemas.openxmlformats.org/officeDocument/2006/relationships/image" Target="../media/image48.emf"/></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7.xml"/><Relationship Id="rId1" Type="http://schemas.openxmlformats.org/officeDocument/2006/relationships/vmlDrawing" Target="../drawings/vmlDrawing17.vml"/><Relationship Id="rId4" Type="http://schemas.openxmlformats.org/officeDocument/2006/relationships/image" Target="../media/image49.wmf"/></Relationships>
</file>

<file path=ppt/slides/_rels/slide51.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hyperlink" Target="originoflife02.04.pdf"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hyperlink" Target="shadoks-flash.swf" TargetMode="Externa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9.wmf"/><Relationship Id="rId3" Type="http://schemas.openxmlformats.org/officeDocument/2006/relationships/notesSlide" Target="../notesSlides/notesSlide1.xml"/><Relationship Id="rId7" Type="http://schemas.openxmlformats.org/officeDocument/2006/relationships/image" Target="../media/image6.wmf"/><Relationship Id="rId12"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8.wmf"/><Relationship Id="rId5" Type="http://schemas.openxmlformats.org/officeDocument/2006/relationships/image" Target="../media/image5.wmf"/><Relationship Id="rId15" Type="http://schemas.openxmlformats.org/officeDocument/2006/relationships/image" Target="../media/image10.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7.wmf"/><Relationship Id="rId14" Type="http://schemas.openxmlformats.org/officeDocument/2006/relationships/oleObject" Target="../embeddings/oleObject6.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357188" y="785794"/>
            <a:ext cx="8101012" cy="2171700"/>
          </a:xfrm>
        </p:spPr>
        <p:txBody>
          <a:bodyPr/>
          <a:lstStyle/>
          <a:p>
            <a:pPr eaLnBrk="1" hangingPunct="1"/>
            <a:r>
              <a:rPr lang="fr-FR" dirty="0" smtClean="0"/>
              <a:t>Origine de la vie: </a:t>
            </a:r>
            <a:br>
              <a:rPr lang="fr-FR" dirty="0" smtClean="0"/>
            </a:br>
            <a:r>
              <a:rPr lang="fr-FR" dirty="0" smtClean="0"/>
              <a:t>la pompe primaire.</a:t>
            </a:r>
          </a:p>
        </p:txBody>
      </p:sp>
      <p:sp>
        <p:nvSpPr>
          <p:cNvPr id="22531" name="Rectangle 3"/>
          <p:cNvSpPr>
            <a:spLocks noGrp="1" noChangeArrowheads="1"/>
          </p:cNvSpPr>
          <p:nvPr>
            <p:ph type="subTitle" idx="1"/>
          </p:nvPr>
        </p:nvSpPr>
        <p:spPr>
          <a:xfrm>
            <a:off x="785786" y="3214686"/>
            <a:ext cx="7643866" cy="2286016"/>
          </a:xfrm>
        </p:spPr>
        <p:txBody>
          <a:bodyPr/>
          <a:lstStyle/>
          <a:p>
            <a:pPr eaLnBrk="1" hangingPunct="1"/>
            <a:r>
              <a:rPr lang="fr-FR" sz="2400" dirty="0" smtClean="0"/>
              <a:t>Auguste Commeyras </a:t>
            </a:r>
          </a:p>
          <a:p>
            <a:pPr eaLnBrk="1" hangingPunct="1"/>
            <a:r>
              <a:rPr lang="fr-FR" sz="2400" dirty="0" smtClean="0"/>
              <a:t>Pr. Émérite Université Montpellier 2</a:t>
            </a:r>
          </a:p>
          <a:p>
            <a:pPr eaLnBrk="1" hangingPunct="1"/>
            <a:endParaRPr lang="fr-FR" sz="2000" dirty="0" smtClean="0"/>
          </a:p>
          <a:p>
            <a:pPr eaLnBrk="1" hangingPunct="1"/>
            <a:r>
              <a:rPr lang="en-GB" sz="2000" dirty="0" smtClean="0"/>
              <a:t>Les films </a:t>
            </a:r>
            <a:r>
              <a:rPr lang="en-GB" sz="2000" dirty="0" err="1" smtClean="0"/>
              <a:t>d’animation</a:t>
            </a:r>
            <a:r>
              <a:rPr lang="en-GB" sz="2000" dirty="0" smtClean="0"/>
              <a:t> </a:t>
            </a:r>
            <a:r>
              <a:rPr lang="en-GB" sz="2000" smtClean="0"/>
              <a:t>présentant </a:t>
            </a:r>
            <a:r>
              <a:rPr lang="en-GB" sz="2000" dirty="0" smtClean="0"/>
              <a:t>la </a:t>
            </a:r>
            <a:r>
              <a:rPr lang="en-GB" sz="2000" dirty="0" err="1" smtClean="0"/>
              <a:t>dynamique</a:t>
            </a:r>
            <a:r>
              <a:rPr lang="en-GB" sz="2000" dirty="0" smtClean="0"/>
              <a:t> des </a:t>
            </a:r>
            <a:r>
              <a:rPr lang="en-GB" sz="2000" dirty="0" err="1" smtClean="0"/>
              <a:t>systèmes</a:t>
            </a:r>
            <a:r>
              <a:rPr lang="en-GB" sz="2000" dirty="0" smtClean="0"/>
              <a:t> </a:t>
            </a:r>
          </a:p>
          <a:p>
            <a:pPr eaLnBrk="1" hangingPunct="1"/>
            <a:r>
              <a:rPr lang="en-GB" sz="2000" dirty="0" err="1"/>
              <a:t>s</a:t>
            </a:r>
            <a:r>
              <a:rPr lang="en-GB" sz="2000" dirty="0" err="1" smtClean="0"/>
              <a:t>ont</a:t>
            </a:r>
            <a:r>
              <a:rPr lang="en-GB" sz="2000" dirty="0" smtClean="0"/>
              <a:t> à lire avec Flash </a:t>
            </a:r>
            <a:r>
              <a:rPr lang="en-GB" sz="2000" dirty="0" err="1" smtClean="0"/>
              <a:t>ou</a:t>
            </a:r>
            <a:r>
              <a:rPr lang="en-GB" sz="2000" dirty="0" smtClean="0"/>
              <a:t> Flash Player.</a:t>
            </a:r>
          </a:p>
        </p:txBody>
      </p:sp>
      <p:sp>
        <p:nvSpPr>
          <p:cNvPr id="4" name="ZoneTexte 3"/>
          <p:cNvSpPr txBox="1"/>
          <p:nvPr/>
        </p:nvSpPr>
        <p:spPr>
          <a:xfrm>
            <a:off x="0" y="5857892"/>
            <a:ext cx="9144000" cy="738664"/>
          </a:xfrm>
          <a:prstGeom prst="rect">
            <a:avLst/>
          </a:prstGeom>
          <a:noFill/>
        </p:spPr>
        <p:txBody>
          <a:bodyPr wrap="square" rtlCol="0">
            <a:spAutoFit/>
          </a:bodyPr>
          <a:lstStyle/>
          <a:p>
            <a:r>
              <a:rPr lang="en-US" sz="1400" dirty="0" smtClean="0"/>
              <a:t>Commeyras, A., </a:t>
            </a:r>
            <a:r>
              <a:rPr lang="en-US" sz="1400" i="1" dirty="0" smtClean="0">
                <a:hlinkClick r:id="rId2" action="ppaction://hlinkfile"/>
              </a:rPr>
              <a:t>Scenario of the Primary Pump</a:t>
            </a:r>
            <a:r>
              <a:rPr lang="en-US" sz="1400" i="1" dirty="0" smtClean="0"/>
              <a:t>: Emergence and Operation of an Automatic Engine to Generate Primordial Peptides and Beyond Nucleic Acids., in Origins of Life: </a:t>
            </a:r>
            <a:r>
              <a:rPr lang="fr-FR" sz="1400" i="1" dirty="0" smtClean="0"/>
              <a:t>The Primal Self-</a:t>
            </a:r>
            <a:r>
              <a:rPr lang="fr-FR" sz="1400" i="1" dirty="0" err="1" smtClean="0"/>
              <a:t>Organization</a:t>
            </a:r>
            <a:r>
              <a:rPr lang="fr-FR" sz="1400" i="1" dirty="0" smtClean="0"/>
              <a:t>, Richard Egel, Dirk-Henner </a:t>
            </a:r>
            <a:r>
              <a:rPr lang="fr-FR" sz="1400" i="1" dirty="0" err="1" smtClean="0"/>
              <a:t>Lankenau</a:t>
            </a:r>
            <a:r>
              <a:rPr lang="fr-FR" sz="1400" i="1" dirty="0" smtClean="0"/>
              <a:t>, and </a:t>
            </a:r>
            <a:r>
              <a:rPr lang="fr-FR" sz="1400" i="1" dirty="0" err="1" smtClean="0"/>
              <a:t>Armen</a:t>
            </a:r>
            <a:r>
              <a:rPr lang="fr-FR" sz="1400" i="1" dirty="0" smtClean="0"/>
              <a:t> Y. </a:t>
            </a:r>
            <a:r>
              <a:rPr lang="fr-FR" sz="1400" dirty="0" err="1" smtClean="0"/>
              <a:t>Mulkidjanian</a:t>
            </a:r>
            <a:r>
              <a:rPr lang="fr-FR" sz="1400" dirty="0" smtClean="0"/>
              <a:t>, Editors. 2011, Springer-</a:t>
            </a:r>
            <a:r>
              <a:rPr lang="fr-FR" sz="1400" dirty="0" err="1" smtClean="0"/>
              <a:t>Verlag</a:t>
            </a:r>
            <a:r>
              <a:rPr lang="fr-FR" sz="1400" dirty="0" smtClean="0"/>
              <a:t> Berlin Heidelberg. p. 129-153.</a:t>
            </a:r>
            <a:endParaRPr lang="fr-FR"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54032"/>
          </a:xfrm>
        </p:spPr>
        <p:txBody>
          <a:bodyPr/>
          <a:lstStyle/>
          <a:p>
            <a:r>
              <a:rPr lang="fr-FR" dirty="0" smtClean="0"/>
              <a:t>Le travail pionnier</a:t>
            </a:r>
            <a:endParaRPr lang="fr-FR" dirty="0"/>
          </a:p>
        </p:txBody>
      </p:sp>
      <p:sp>
        <p:nvSpPr>
          <p:cNvPr id="3" name="Espace réservé du contenu 2"/>
          <p:cNvSpPr>
            <a:spLocks noGrp="1"/>
          </p:cNvSpPr>
          <p:nvPr>
            <p:ph idx="1"/>
          </p:nvPr>
        </p:nvSpPr>
        <p:spPr>
          <a:xfrm>
            <a:off x="428596" y="1214422"/>
            <a:ext cx="8229600" cy="571503"/>
          </a:xfrm>
        </p:spPr>
        <p:txBody>
          <a:bodyPr/>
          <a:lstStyle/>
          <a:p>
            <a:r>
              <a:rPr lang="fr-FR" sz="2800" dirty="0" smtClean="0"/>
              <a:t>H. Urey 1893-1981, S. Miller 1930-2007</a:t>
            </a:r>
          </a:p>
        </p:txBody>
      </p:sp>
      <p:pic>
        <p:nvPicPr>
          <p:cNvPr id="4" name="Picture 2"/>
          <p:cNvPicPr>
            <a:picLocks noChangeAspect="1" noChangeArrowheads="1"/>
          </p:cNvPicPr>
          <p:nvPr/>
        </p:nvPicPr>
        <p:blipFill>
          <a:blip r:embed="rId3"/>
          <a:srcRect/>
          <a:stretch>
            <a:fillRect/>
          </a:stretch>
        </p:blipFill>
        <p:spPr bwMode="auto">
          <a:xfrm>
            <a:off x="571472" y="2071678"/>
            <a:ext cx="3747777" cy="3000385"/>
          </a:xfrm>
          <a:prstGeom prst="rect">
            <a:avLst/>
          </a:prstGeom>
          <a:noFill/>
          <a:ln w="9525">
            <a:noFill/>
            <a:miter lim="800000"/>
            <a:headEnd/>
            <a:tailEnd/>
          </a:ln>
        </p:spPr>
      </p:pic>
      <p:sp>
        <p:nvSpPr>
          <p:cNvPr id="5" name="ZoneTexte 4"/>
          <p:cNvSpPr txBox="1"/>
          <p:nvPr/>
        </p:nvSpPr>
        <p:spPr>
          <a:xfrm>
            <a:off x="4857752" y="2143116"/>
            <a:ext cx="3857652" cy="1477328"/>
          </a:xfrm>
          <a:prstGeom prst="rect">
            <a:avLst/>
          </a:prstGeom>
          <a:noFill/>
        </p:spPr>
        <p:txBody>
          <a:bodyPr wrap="square" rtlCol="0">
            <a:spAutoFit/>
          </a:bodyPr>
          <a:lstStyle/>
          <a:p>
            <a:r>
              <a:rPr lang="fr-FR" dirty="0" smtClean="0"/>
              <a:t>L’expérience de Urey-Miller 1953 montre que des </a:t>
            </a:r>
            <a:r>
              <a:rPr lang="fr-FR" b="1" dirty="0" smtClean="0">
                <a:latin typeface="Symbol" pitchFamily="18" charset="2"/>
              </a:rPr>
              <a:t>a</a:t>
            </a:r>
            <a:r>
              <a:rPr lang="fr-FR" b="1" dirty="0" smtClean="0"/>
              <a:t>-aminoacides</a:t>
            </a:r>
            <a:r>
              <a:rPr lang="fr-FR" dirty="0" smtClean="0"/>
              <a:t> sont formés lors de l’activation d’un modèle d’atmosphère primitive par des décharges électriques.</a:t>
            </a:r>
            <a:endParaRPr lang="fr-FR" dirty="0"/>
          </a:p>
        </p:txBody>
      </p:sp>
      <p:graphicFrame>
        <p:nvGraphicFramePr>
          <p:cNvPr id="74754" name="Object 4"/>
          <p:cNvGraphicFramePr>
            <a:graphicFrameLocks noChangeAspect="1"/>
          </p:cNvGraphicFramePr>
          <p:nvPr/>
        </p:nvGraphicFramePr>
        <p:xfrm>
          <a:off x="5857884" y="3571876"/>
          <a:ext cx="1424939" cy="1571623"/>
        </p:xfrm>
        <a:graphic>
          <a:graphicData uri="http://schemas.openxmlformats.org/presentationml/2006/ole">
            <mc:AlternateContent xmlns:mc="http://schemas.openxmlformats.org/markup-compatibility/2006">
              <mc:Choice xmlns:v="urn:schemas-microsoft-com:vml" Requires="v">
                <p:oleObj spid="_x0000_s75040" name="CS ChemDraw Drawing" r:id="rId4" imgW="1213200" imgH="1334520" progId="ChemDraw.Document.6.0">
                  <p:embed/>
                </p:oleObj>
              </mc:Choice>
              <mc:Fallback>
                <p:oleObj name="CS ChemDraw Drawing" r:id="rId4" imgW="1213200" imgH="1334520" progId="ChemDraw.Document.6.0">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57884" y="3571876"/>
                        <a:ext cx="1424939" cy="1571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4757" name="Object 5"/>
          <p:cNvGraphicFramePr>
            <a:graphicFrameLocks noChangeAspect="1"/>
          </p:cNvGraphicFramePr>
          <p:nvPr>
            <p:extLst>
              <p:ext uri="{D42A27DB-BD31-4B8C-83A1-F6EECF244321}">
                <p14:modId xmlns:p14="http://schemas.microsoft.com/office/powerpoint/2010/main" val="3086346155"/>
              </p:ext>
            </p:extLst>
          </p:nvPr>
        </p:nvGraphicFramePr>
        <p:xfrm>
          <a:off x="1633538" y="5643578"/>
          <a:ext cx="5875337" cy="1042987"/>
        </p:xfrm>
        <a:graphic>
          <a:graphicData uri="http://schemas.openxmlformats.org/presentationml/2006/ole">
            <mc:AlternateContent xmlns:mc="http://schemas.openxmlformats.org/markup-compatibility/2006">
              <mc:Choice xmlns:v="urn:schemas-microsoft-com:vml" Requires="v">
                <p:oleObj spid="_x0000_s75041" name="CS ChemDraw Drawing" r:id="rId6" imgW="5875920" imgH="1046520" progId="ChemDraw.Document.6.0">
                  <p:embed/>
                </p:oleObj>
              </mc:Choice>
              <mc:Fallback>
                <p:oleObj name="CS ChemDraw Drawing" r:id="rId6" imgW="5875920" imgH="1046520" progId="ChemDraw.Document.6.0">
                  <p:embed/>
                  <p:pic>
                    <p:nvPicPr>
                      <p:cNvPr id="0" name="Picture 5"/>
                      <p:cNvPicPr>
                        <a:picLocks noChangeAspect="1" noChangeArrowheads="1"/>
                      </p:cNvPicPr>
                      <p:nvPr/>
                    </p:nvPicPr>
                    <p:blipFill>
                      <a:blip r:embed="rId7"/>
                      <a:srcRect/>
                      <a:stretch>
                        <a:fillRect/>
                      </a:stretch>
                    </p:blipFill>
                    <p:spPr bwMode="auto">
                      <a:xfrm>
                        <a:off x="1633538" y="5643578"/>
                        <a:ext cx="5875337" cy="104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7" name="Connecteur droit avec flèche 6"/>
          <p:cNvCxnSpPr/>
          <p:nvPr/>
        </p:nvCxnSpPr>
        <p:spPr>
          <a:xfrm flipH="1">
            <a:off x="2987101" y="3214543"/>
            <a:ext cx="2664296" cy="252028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p:cNvPicPr>
            <a:picLocks noChangeAspect="1" noChangeArrowheads="1"/>
          </p:cNvPicPr>
          <p:nvPr/>
        </p:nvPicPr>
        <p:blipFill>
          <a:blip r:embed="rId2"/>
          <a:srcRect/>
          <a:stretch>
            <a:fillRect/>
          </a:stretch>
        </p:blipFill>
        <p:spPr bwMode="auto">
          <a:xfrm>
            <a:off x="3214689" y="548680"/>
            <a:ext cx="5286402" cy="6175861"/>
          </a:xfrm>
          <a:prstGeom prst="rect">
            <a:avLst/>
          </a:prstGeom>
          <a:noFill/>
          <a:ln w="9525">
            <a:noFill/>
            <a:miter lim="800000"/>
            <a:headEnd/>
            <a:tailEnd/>
          </a:ln>
        </p:spPr>
      </p:pic>
      <p:sp>
        <p:nvSpPr>
          <p:cNvPr id="31747" name="ZoneTexte 3"/>
          <p:cNvSpPr txBox="1">
            <a:spLocks noChangeArrowheads="1"/>
          </p:cNvSpPr>
          <p:nvPr/>
        </p:nvSpPr>
        <p:spPr bwMode="auto">
          <a:xfrm>
            <a:off x="0" y="642918"/>
            <a:ext cx="3143250" cy="7571303"/>
          </a:xfrm>
          <a:prstGeom prst="rect">
            <a:avLst/>
          </a:prstGeom>
          <a:noFill/>
          <a:ln w="9525">
            <a:noFill/>
            <a:miter lim="800000"/>
            <a:headEnd/>
            <a:tailEnd/>
          </a:ln>
        </p:spPr>
        <p:txBody>
          <a:bodyPr wrap="square">
            <a:spAutoFit/>
          </a:bodyPr>
          <a:lstStyle/>
          <a:p>
            <a:endParaRPr lang="it-IT" dirty="0" smtClean="0"/>
          </a:p>
          <a:p>
            <a:endParaRPr lang="it-IT" dirty="0"/>
          </a:p>
          <a:p>
            <a:r>
              <a:rPr lang="it-IT" dirty="0" smtClean="0"/>
              <a:t>Cronin JR, Pizzarello S (1983). Amino acids in meteorite. </a:t>
            </a:r>
            <a:r>
              <a:rPr lang="it-IT" i="1" dirty="0" smtClean="0"/>
              <a:t>Adv Space Res 3: 5-18.</a:t>
            </a:r>
          </a:p>
          <a:p>
            <a:endParaRPr lang="it-IT" i="1" dirty="0" smtClean="0"/>
          </a:p>
          <a:p>
            <a:r>
              <a:rPr lang="en-US" dirty="0" smtClean="0"/>
              <a:t>Cronin JR, Chang S (1993). Organic Matter In Meteorites: Molecular and Isotopic Analyses of</a:t>
            </a:r>
          </a:p>
          <a:p>
            <a:r>
              <a:rPr lang="en-US" dirty="0" smtClean="0"/>
              <a:t>the Murchison Meteorite. In: </a:t>
            </a:r>
            <a:r>
              <a:rPr lang="en-US" i="1" dirty="0" smtClean="0"/>
              <a:t>The Chemistry of Life's Origins, Greenberg </a:t>
            </a:r>
            <a:r>
              <a:rPr lang="en-US" i="1" dirty="0" err="1" smtClean="0"/>
              <a:t>JM</a:t>
            </a:r>
            <a:r>
              <a:rPr lang="en-US" i="1" dirty="0" smtClean="0"/>
              <a:t>, et al.</a:t>
            </a:r>
          </a:p>
          <a:p>
            <a:r>
              <a:rPr lang="en-US" dirty="0" smtClean="0"/>
              <a:t>(</a:t>
            </a:r>
            <a:r>
              <a:rPr lang="en-US" dirty="0" err="1" smtClean="0"/>
              <a:t>eds</a:t>
            </a:r>
            <a:r>
              <a:rPr lang="en-US" dirty="0" smtClean="0"/>
              <a:t>), </a:t>
            </a:r>
            <a:r>
              <a:rPr lang="en-US" dirty="0" err="1" smtClean="0"/>
              <a:t>Kluver</a:t>
            </a:r>
            <a:r>
              <a:rPr lang="en-US" dirty="0" smtClean="0"/>
              <a:t> Academic Publishers, pp 209-258.</a:t>
            </a:r>
          </a:p>
          <a:p>
            <a:endParaRPr lang="en-US" dirty="0" smtClean="0"/>
          </a:p>
          <a:p>
            <a:r>
              <a:rPr lang="fr-FR" dirty="0" smtClean="0"/>
              <a:t>Cronin JR, </a:t>
            </a:r>
            <a:r>
              <a:rPr lang="fr-FR" dirty="0" err="1" smtClean="0"/>
              <a:t>Pizzarello</a:t>
            </a:r>
            <a:r>
              <a:rPr lang="fr-FR" dirty="0" smtClean="0"/>
              <a:t> S (1997). </a:t>
            </a:r>
            <a:r>
              <a:rPr lang="fr-FR" dirty="0" err="1" smtClean="0"/>
              <a:t>Enantiomeric</a:t>
            </a:r>
            <a:r>
              <a:rPr lang="fr-FR" dirty="0" smtClean="0"/>
              <a:t> </a:t>
            </a:r>
            <a:r>
              <a:rPr lang="fr-FR" dirty="0" err="1" smtClean="0"/>
              <a:t>excesses</a:t>
            </a:r>
            <a:r>
              <a:rPr lang="fr-FR" dirty="0" smtClean="0"/>
              <a:t> in </a:t>
            </a:r>
            <a:r>
              <a:rPr lang="fr-FR" dirty="0" err="1" smtClean="0"/>
              <a:t>meteoritic</a:t>
            </a:r>
            <a:r>
              <a:rPr lang="fr-FR" dirty="0" smtClean="0"/>
              <a:t> </a:t>
            </a:r>
            <a:r>
              <a:rPr lang="fr-FR" dirty="0" err="1" smtClean="0"/>
              <a:t>amino</a:t>
            </a:r>
            <a:r>
              <a:rPr lang="fr-FR" dirty="0" smtClean="0"/>
              <a:t> </a:t>
            </a:r>
            <a:r>
              <a:rPr lang="fr-FR" dirty="0" err="1" smtClean="0"/>
              <a:t>acids</a:t>
            </a:r>
            <a:r>
              <a:rPr lang="fr-FR" dirty="0" smtClean="0"/>
              <a:t>. </a:t>
            </a:r>
            <a:r>
              <a:rPr lang="fr-FR" i="1" dirty="0" smtClean="0"/>
              <a:t>Science 14,</a:t>
            </a:r>
          </a:p>
          <a:p>
            <a:r>
              <a:rPr lang="fr-FR" dirty="0" smtClean="0"/>
              <a:t>275(5302): 951-955.</a:t>
            </a:r>
          </a:p>
          <a:p>
            <a:endParaRPr lang="en-GB" i="1" dirty="0">
              <a:solidFill>
                <a:srgbClr val="FF0000"/>
              </a:solidFill>
            </a:endParaRPr>
          </a:p>
          <a:p>
            <a:endParaRPr lang="en-GB" i="1" dirty="0"/>
          </a:p>
          <a:p>
            <a:endParaRPr lang="en-GB" i="1" dirty="0"/>
          </a:p>
          <a:p>
            <a:r>
              <a:rPr lang="fr-FR" dirty="0" smtClean="0"/>
              <a:t/>
            </a:r>
            <a:br>
              <a:rPr lang="fr-FR" dirty="0" smtClean="0"/>
            </a:br>
            <a:r>
              <a:rPr lang="fr-FR" dirty="0" smtClean="0"/>
              <a:t> </a:t>
            </a:r>
            <a:endParaRPr lang="fr-FR" dirty="0"/>
          </a:p>
        </p:txBody>
      </p:sp>
      <p:sp>
        <p:nvSpPr>
          <p:cNvPr id="4" name="ZoneTexte 3"/>
          <p:cNvSpPr txBox="1"/>
          <p:nvPr/>
        </p:nvSpPr>
        <p:spPr>
          <a:xfrm>
            <a:off x="1187624" y="116632"/>
            <a:ext cx="6624736" cy="369332"/>
          </a:xfrm>
          <a:prstGeom prst="rect">
            <a:avLst/>
          </a:prstGeom>
          <a:noFill/>
        </p:spPr>
        <p:txBody>
          <a:bodyPr wrap="square" rtlCol="0">
            <a:spAutoFit/>
          </a:bodyPr>
          <a:lstStyle/>
          <a:p>
            <a:r>
              <a:rPr lang="fr-FR" dirty="0" smtClean="0">
                <a:solidFill>
                  <a:srgbClr val="FF0000"/>
                </a:solidFill>
              </a:rPr>
              <a:t>Apports </a:t>
            </a:r>
            <a:r>
              <a:rPr lang="en-GB" dirty="0" err="1" smtClean="0">
                <a:solidFill>
                  <a:srgbClr val="FF0000"/>
                </a:solidFill>
              </a:rPr>
              <a:t>exogènes</a:t>
            </a:r>
            <a:r>
              <a:rPr lang="en-GB" dirty="0" smtClean="0">
                <a:solidFill>
                  <a:srgbClr val="FF0000"/>
                </a:solidFill>
              </a:rPr>
              <a:t> </a:t>
            </a:r>
            <a:r>
              <a:rPr lang="en-GB" dirty="0" err="1" smtClean="0">
                <a:solidFill>
                  <a:srgbClr val="FF0000"/>
                </a:solidFill>
              </a:rPr>
              <a:t>d’aminoacides</a:t>
            </a:r>
            <a:r>
              <a:rPr lang="en-GB" dirty="0" smtClean="0">
                <a:solidFill>
                  <a:srgbClr val="FF0000"/>
                </a:solidFill>
              </a:rPr>
              <a:t> divers via les </a:t>
            </a:r>
            <a:r>
              <a:rPr lang="en-GB" dirty="0" err="1" smtClean="0">
                <a:solidFill>
                  <a:srgbClr val="FF0000"/>
                </a:solidFill>
              </a:rPr>
              <a:t>météorites</a:t>
            </a:r>
            <a:r>
              <a:rPr lang="en-GB" dirty="0" smtClean="0">
                <a:solidFill>
                  <a:srgbClr val="FF0000"/>
                </a:solidFill>
              </a:rPr>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srcRect/>
          <a:stretch>
            <a:fillRect/>
          </a:stretch>
        </p:blipFill>
        <p:spPr bwMode="auto">
          <a:xfrm>
            <a:off x="3656013" y="125413"/>
            <a:ext cx="4845050" cy="6589712"/>
          </a:xfrm>
          <a:prstGeom prst="rect">
            <a:avLst/>
          </a:prstGeom>
          <a:noFill/>
          <a:ln w="9525">
            <a:noFill/>
            <a:miter lim="800000"/>
            <a:headEnd/>
            <a:tailEnd/>
          </a:ln>
        </p:spPr>
      </p:pic>
      <p:sp>
        <p:nvSpPr>
          <p:cNvPr id="3" name="ZoneTexte 2"/>
          <p:cNvSpPr txBox="1"/>
          <p:nvPr/>
        </p:nvSpPr>
        <p:spPr>
          <a:xfrm>
            <a:off x="214282" y="571480"/>
            <a:ext cx="3500462" cy="3970318"/>
          </a:xfrm>
          <a:prstGeom prst="rect">
            <a:avLst/>
          </a:prstGeom>
          <a:noFill/>
        </p:spPr>
        <p:txBody>
          <a:bodyPr wrap="square" rtlCol="0">
            <a:spAutoFit/>
          </a:bodyPr>
          <a:lstStyle/>
          <a:p>
            <a:r>
              <a:rPr lang="fr-FR" dirty="0" smtClean="0"/>
              <a:t>Nous avons montré que le mécanisme de formation des alpha aminoacides est le même dans les milieux extra terrestres que dans le réacteur de S. Miller.</a:t>
            </a:r>
          </a:p>
          <a:p>
            <a:endParaRPr lang="fr-FR" dirty="0" smtClean="0"/>
          </a:p>
          <a:p>
            <a:r>
              <a:rPr lang="en-GB" i="1" dirty="0" smtClean="0"/>
              <a:t>Lectures in Astrobiology – </a:t>
            </a:r>
            <a:r>
              <a:rPr lang="en-GB" i="1" dirty="0" err="1" smtClean="0"/>
              <a:t>Vol</a:t>
            </a:r>
            <a:r>
              <a:rPr lang="en-GB" i="1" dirty="0" smtClean="0"/>
              <a:t> I: From </a:t>
            </a:r>
            <a:r>
              <a:rPr lang="en-GB" i="1" dirty="0" err="1" smtClean="0"/>
              <a:t>Prebiotic</a:t>
            </a:r>
            <a:r>
              <a:rPr lang="en-GB" i="1" dirty="0" smtClean="0"/>
              <a:t> Chemistry to the Origins of Life on Earth</a:t>
            </a:r>
            <a:r>
              <a:rPr lang="en-GB" dirty="0" smtClean="0"/>
              <a:t> Springer (</a:t>
            </a:r>
            <a:r>
              <a:rPr lang="en-GB" b="1" dirty="0" smtClean="0"/>
              <a:t>2005</a:t>
            </a:r>
            <a:r>
              <a:rPr lang="en-GB" dirty="0" smtClean="0"/>
              <a:t>), pp 517–545 (part II, chap. 4) </a:t>
            </a:r>
            <a:r>
              <a:rPr lang="fr-FR" dirty="0" smtClean="0"/>
              <a:t>A. Commeyras, L. Boiteau, </a:t>
            </a:r>
            <a:r>
              <a:rPr lang="fr-FR" dirty="0" err="1" smtClean="0"/>
              <a:t>O.Vandenabeele-Trambouze</a:t>
            </a:r>
            <a:r>
              <a:rPr lang="fr-FR" dirty="0" smtClean="0"/>
              <a:t>, F. </a:t>
            </a:r>
            <a:r>
              <a:rPr lang="fr-FR" dirty="0" err="1" smtClean="0"/>
              <a:t>Selsis</a:t>
            </a:r>
            <a:r>
              <a:rPr lang="fr-FR" dirty="0" smtClean="0"/>
              <a:t> (2005)</a:t>
            </a:r>
          </a:p>
        </p:txBody>
      </p:sp>
      <p:sp>
        <p:nvSpPr>
          <p:cNvPr id="4" name="ZoneTexte 3"/>
          <p:cNvSpPr txBox="1"/>
          <p:nvPr/>
        </p:nvSpPr>
        <p:spPr>
          <a:xfrm>
            <a:off x="285720" y="4921423"/>
            <a:ext cx="2357454" cy="307777"/>
          </a:xfrm>
          <a:prstGeom prst="rect">
            <a:avLst/>
          </a:prstGeom>
          <a:noFill/>
        </p:spPr>
        <p:txBody>
          <a:bodyPr wrap="square" rtlCol="0">
            <a:spAutoFit/>
          </a:bodyPr>
          <a:lstStyle/>
          <a:p>
            <a:r>
              <a:rPr lang="fr-FR" sz="1400" dirty="0" smtClean="0">
                <a:hlinkClick r:id="rId3" action="ppaction://hlinkfile"/>
              </a:rPr>
              <a:t>Article 1</a:t>
            </a:r>
            <a:r>
              <a:rPr lang="fr-FR" sz="1400" dirty="0" smtClean="0"/>
              <a:t> à télécharger</a:t>
            </a:r>
            <a:endParaRPr lang="fr-FR" sz="1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Espace réservé du contenu 3"/>
          <p:cNvSpPr>
            <a:spLocks noGrp="1"/>
          </p:cNvSpPr>
          <p:nvPr>
            <p:ph idx="4294967295"/>
          </p:nvPr>
        </p:nvSpPr>
        <p:spPr>
          <a:xfrm>
            <a:off x="357190" y="2857496"/>
            <a:ext cx="8501090" cy="2143140"/>
          </a:xfrm>
          <a:ln>
            <a:solidFill>
              <a:schemeClr val="bg1"/>
            </a:solidFill>
          </a:ln>
        </p:spPr>
        <p:txBody>
          <a:bodyPr/>
          <a:lstStyle/>
          <a:p>
            <a:pPr algn="ctr">
              <a:buNone/>
            </a:pPr>
            <a:r>
              <a:rPr lang="fr-FR" dirty="0" smtClean="0"/>
              <a:t>les BRIQUES:</a:t>
            </a:r>
            <a:endParaRPr lang="fr-FR" b="1" dirty="0" smtClean="0">
              <a:solidFill>
                <a:srgbClr val="FF0000"/>
              </a:solidFill>
            </a:endParaRPr>
          </a:p>
          <a:p>
            <a:pPr algn="ctr">
              <a:buNone/>
            </a:pPr>
            <a:r>
              <a:rPr lang="fr-FR" sz="2000" b="1" dirty="0" smtClean="0">
                <a:latin typeface="Symbol" pitchFamily="18" charset="2"/>
              </a:rPr>
              <a:t>a</a:t>
            </a:r>
            <a:r>
              <a:rPr lang="fr-FR" sz="2000" b="1" dirty="0" smtClean="0"/>
              <a:t>-aminoacides</a:t>
            </a:r>
          </a:p>
          <a:p>
            <a:pPr algn="ctr">
              <a:buNone/>
            </a:pPr>
            <a:r>
              <a:rPr lang="fr-FR" sz="2000" b="1" dirty="0" smtClean="0">
                <a:solidFill>
                  <a:srgbClr val="FF0000"/>
                </a:solidFill>
              </a:rPr>
              <a:t>Nucléotides</a:t>
            </a:r>
          </a:p>
          <a:p>
            <a:pPr algn="ctr">
              <a:buNone/>
            </a:pPr>
            <a:r>
              <a:rPr lang="fr-FR" sz="2000" b="1" dirty="0" smtClean="0"/>
              <a:t>Sucres</a:t>
            </a:r>
          </a:p>
          <a:p>
            <a:pPr algn="ctr">
              <a:buNone/>
            </a:pPr>
            <a:r>
              <a:rPr lang="fr-FR" sz="2000" b="1" dirty="0" smtClean="0"/>
              <a:t>Acides gras</a:t>
            </a:r>
          </a:p>
          <a:p>
            <a:pPr>
              <a:buNone/>
            </a:pPr>
            <a:endParaRPr lang="fr-FR" sz="2000" b="1" dirty="0" smtClean="0">
              <a:solidFill>
                <a:srgbClr val="FF0000"/>
              </a:solidFill>
            </a:endParaRPr>
          </a:p>
          <a:p>
            <a:pPr>
              <a:buNone/>
            </a:pPr>
            <a:endParaRPr lang="fr-FR" b="1" dirty="0" smtClean="0">
              <a:solidFill>
                <a:srgbClr val="FF0000"/>
              </a:solidFill>
            </a:endParaRPr>
          </a:p>
          <a:p>
            <a:pPr>
              <a:buNone/>
            </a:pPr>
            <a:endParaRPr lang="fr-FR" dirty="0" smtClean="0"/>
          </a:p>
          <a:p>
            <a:pPr>
              <a:buNone/>
            </a:pPr>
            <a:endParaRPr lang="fr-FR"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re 3"/>
          <p:cNvSpPr>
            <a:spLocks noGrp="1"/>
          </p:cNvSpPr>
          <p:nvPr>
            <p:ph type="title"/>
          </p:nvPr>
        </p:nvSpPr>
        <p:spPr>
          <a:xfrm>
            <a:off x="71438" y="274638"/>
            <a:ext cx="9001156" cy="868346"/>
          </a:xfrm>
        </p:spPr>
        <p:txBody>
          <a:bodyPr/>
          <a:lstStyle/>
          <a:p>
            <a:r>
              <a:rPr lang="fr-FR" sz="2000" dirty="0" smtClean="0"/>
              <a:t>Des nucléotides activés ont été synthétisés dans des conditions </a:t>
            </a:r>
            <a:r>
              <a:rPr lang="fr-FR" sz="2000" dirty="0" err="1" smtClean="0"/>
              <a:t>prébiotiques</a:t>
            </a:r>
            <a:r>
              <a:rPr lang="fr-FR" sz="2000" dirty="0" smtClean="0"/>
              <a:t>.</a:t>
            </a:r>
            <a:br>
              <a:rPr lang="fr-FR" sz="2000" dirty="0" smtClean="0"/>
            </a:br>
            <a:r>
              <a:rPr lang="fr-FR" sz="2000" dirty="0" smtClean="0"/>
              <a:t>(John Sutherland </a:t>
            </a:r>
            <a:r>
              <a:rPr lang="fr-FR" sz="2000" i="1" dirty="0" smtClean="0"/>
              <a:t>Cold </a:t>
            </a:r>
            <a:r>
              <a:rPr lang="fr-FR" sz="2000" i="1" dirty="0" err="1" smtClean="0"/>
              <a:t>Spring</a:t>
            </a:r>
            <a:r>
              <a:rPr lang="fr-FR" sz="2000" i="1" dirty="0" smtClean="0"/>
              <a:t> </a:t>
            </a:r>
            <a:r>
              <a:rPr lang="fr-FR" sz="2000" i="1" dirty="0" err="1" smtClean="0"/>
              <a:t>Harb</a:t>
            </a:r>
            <a:r>
              <a:rPr lang="fr-FR" sz="2000" i="1" dirty="0" smtClean="0"/>
              <a:t> </a:t>
            </a:r>
            <a:r>
              <a:rPr lang="fr-FR" sz="2000" i="1" dirty="0" err="1" smtClean="0"/>
              <a:t>Perspect</a:t>
            </a:r>
            <a:r>
              <a:rPr lang="fr-FR" sz="2000" i="1" dirty="0" smtClean="0"/>
              <a:t> </a:t>
            </a:r>
            <a:r>
              <a:rPr lang="fr-FR" sz="2000" i="1" dirty="0" err="1" smtClean="0"/>
              <a:t>Biol</a:t>
            </a:r>
            <a:r>
              <a:rPr lang="fr-FR" sz="2000" i="1" dirty="0" smtClean="0"/>
              <a:t> 2010</a:t>
            </a:r>
            <a:r>
              <a:rPr lang="fr-FR" sz="2000" dirty="0" smtClean="0"/>
              <a:t>) </a:t>
            </a:r>
          </a:p>
        </p:txBody>
      </p:sp>
      <p:sp>
        <p:nvSpPr>
          <p:cNvPr id="3076"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fr-FR"/>
          </a:p>
        </p:txBody>
      </p:sp>
      <p:pic>
        <p:nvPicPr>
          <p:cNvPr id="118787" name="Picture 3"/>
          <p:cNvPicPr>
            <a:picLocks noChangeAspect="1" noChangeArrowheads="1"/>
          </p:cNvPicPr>
          <p:nvPr/>
        </p:nvPicPr>
        <p:blipFill>
          <a:blip r:embed="rId2"/>
          <a:srcRect/>
          <a:stretch>
            <a:fillRect/>
          </a:stretch>
        </p:blipFill>
        <p:spPr bwMode="auto">
          <a:xfrm>
            <a:off x="2071670" y="1295421"/>
            <a:ext cx="5000659" cy="51339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Espace réservé du contenu 3"/>
          <p:cNvSpPr>
            <a:spLocks noGrp="1"/>
          </p:cNvSpPr>
          <p:nvPr>
            <p:ph idx="4294967295"/>
          </p:nvPr>
        </p:nvSpPr>
        <p:spPr>
          <a:xfrm>
            <a:off x="357190" y="2857496"/>
            <a:ext cx="8501090" cy="2143140"/>
          </a:xfrm>
          <a:ln>
            <a:solidFill>
              <a:schemeClr val="bg1"/>
            </a:solidFill>
          </a:ln>
        </p:spPr>
        <p:txBody>
          <a:bodyPr/>
          <a:lstStyle/>
          <a:p>
            <a:pPr algn="ctr">
              <a:buNone/>
            </a:pPr>
            <a:r>
              <a:rPr lang="fr-FR" dirty="0" smtClean="0"/>
              <a:t>les BRIQUES:</a:t>
            </a:r>
            <a:endParaRPr lang="fr-FR" b="1" dirty="0" smtClean="0">
              <a:solidFill>
                <a:srgbClr val="FF0000"/>
              </a:solidFill>
            </a:endParaRPr>
          </a:p>
          <a:p>
            <a:pPr algn="ctr">
              <a:buNone/>
            </a:pPr>
            <a:r>
              <a:rPr lang="fr-FR" sz="2000" b="1" dirty="0" smtClean="0">
                <a:latin typeface="Symbol" pitchFamily="18" charset="2"/>
              </a:rPr>
              <a:t>a</a:t>
            </a:r>
            <a:r>
              <a:rPr lang="fr-FR" sz="2000" b="1" dirty="0" smtClean="0"/>
              <a:t>-aminoacides</a:t>
            </a:r>
          </a:p>
          <a:p>
            <a:pPr algn="ctr">
              <a:buNone/>
            </a:pPr>
            <a:r>
              <a:rPr lang="fr-FR" sz="2000" b="1" dirty="0" smtClean="0"/>
              <a:t>Nucléotides</a:t>
            </a:r>
          </a:p>
          <a:p>
            <a:pPr algn="ctr">
              <a:buNone/>
            </a:pPr>
            <a:r>
              <a:rPr lang="fr-FR" sz="2000" b="1" dirty="0" smtClean="0">
                <a:solidFill>
                  <a:srgbClr val="FF0000"/>
                </a:solidFill>
              </a:rPr>
              <a:t>Sucres</a:t>
            </a:r>
          </a:p>
          <a:p>
            <a:pPr algn="ctr">
              <a:buNone/>
            </a:pPr>
            <a:r>
              <a:rPr lang="fr-FR" sz="2000" b="1" dirty="0" smtClean="0"/>
              <a:t>Acides gras</a:t>
            </a:r>
          </a:p>
          <a:p>
            <a:pPr>
              <a:buNone/>
            </a:pPr>
            <a:endParaRPr lang="fr-FR" sz="2000" b="1" dirty="0" smtClean="0">
              <a:solidFill>
                <a:srgbClr val="FF0000"/>
              </a:solidFill>
            </a:endParaRPr>
          </a:p>
          <a:p>
            <a:pPr>
              <a:buNone/>
            </a:pPr>
            <a:endParaRPr lang="fr-FR" b="1" dirty="0" smtClean="0">
              <a:solidFill>
                <a:srgbClr val="FF0000"/>
              </a:solidFill>
            </a:endParaRPr>
          </a:p>
          <a:p>
            <a:pPr>
              <a:buNone/>
            </a:pPr>
            <a:endParaRPr lang="fr-FR" dirty="0" smtClean="0"/>
          </a:p>
          <a:p>
            <a:pPr>
              <a:buNone/>
            </a:pPr>
            <a:endParaRPr lang="fr-FR"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107505" y="123497"/>
            <a:ext cx="8856984" cy="857231"/>
          </a:xfrm>
        </p:spPr>
        <p:txBody>
          <a:bodyPr/>
          <a:lstStyle/>
          <a:p>
            <a:pPr marL="838200" indent="-838200" eaLnBrk="1" hangingPunct="1"/>
            <a:r>
              <a:rPr lang="fr-FR" sz="2000" dirty="0" smtClean="0"/>
              <a:t>	</a:t>
            </a:r>
            <a:r>
              <a:rPr lang="fr-FR" sz="1800" dirty="0" smtClean="0"/>
              <a:t>Les sucres ont également été synthétisés dans des conditions </a:t>
            </a:r>
            <a:r>
              <a:rPr lang="fr-FR" sz="1800" dirty="0" err="1" smtClean="0"/>
              <a:t>prébiotiques</a:t>
            </a:r>
            <a:r>
              <a:rPr lang="fr-FR" sz="1800" dirty="0" smtClean="0"/>
              <a:t> </a:t>
            </a:r>
            <a:br>
              <a:rPr lang="fr-FR" sz="1800" dirty="0" smtClean="0"/>
            </a:br>
            <a:r>
              <a:rPr lang="fr-FR" sz="1800" dirty="0" smtClean="0"/>
              <a:t>A. </a:t>
            </a:r>
            <a:r>
              <a:rPr lang="fr-FR" sz="1800" dirty="0" err="1" smtClean="0"/>
              <a:t>Eschenmoser</a:t>
            </a:r>
            <a:r>
              <a:rPr lang="fr-FR" sz="1800" dirty="0" smtClean="0"/>
              <a:t> </a:t>
            </a:r>
            <a:r>
              <a:rPr lang="fr-FR" sz="1400" dirty="0" err="1" smtClean="0"/>
              <a:t>Helvetica</a:t>
            </a:r>
            <a:r>
              <a:rPr lang="fr-FR" sz="1400" dirty="0" smtClean="0"/>
              <a:t> </a:t>
            </a:r>
            <a:r>
              <a:rPr lang="fr-FR" sz="1400" dirty="0" err="1" smtClean="0"/>
              <a:t>Chemica</a:t>
            </a:r>
            <a:r>
              <a:rPr lang="fr-FR" sz="1400" dirty="0" smtClean="0"/>
              <a:t> acta – Vol 73 (1990) 1410-1468</a:t>
            </a:r>
            <a:endParaRPr lang="fr-FR" sz="1200" dirty="0" smtClean="0"/>
          </a:p>
        </p:txBody>
      </p:sp>
      <p:graphicFrame>
        <p:nvGraphicFramePr>
          <p:cNvPr id="4098" name="Object 3"/>
          <p:cNvGraphicFramePr>
            <a:graphicFrameLocks noGrp="1" noChangeAspect="1"/>
          </p:cNvGraphicFramePr>
          <p:nvPr>
            <p:ph idx="1"/>
          </p:nvPr>
        </p:nvGraphicFramePr>
        <p:xfrm>
          <a:off x="2266950" y="1147763"/>
          <a:ext cx="4833938" cy="5741987"/>
        </p:xfrm>
        <a:graphic>
          <a:graphicData uri="http://schemas.openxmlformats.org/presentationml/2006/ole">
            <mc:AlternateContent xmlns:mc="http://schemas.openxmlformats.org/markup-compatibility/2006">
              <mc:Choice xmlns:v="urn:schemas-microsoft-com:vml" Requires="v">
                <p:oleObj spid="_x0000_s4240" name="CS ChemDraw Drawing" r:id="rId4" imgW="6159600" imgH="7316640" progId="ChemDraw.Document.6.0">
                  <p:embed/>
                </p:oleObj>
              </mc:Choice>
              <mc:Fallback>
                <p:oleObj name="CS ChemDraw Drawing" r:id="rId4" imgW="6159600" imgH="7316640" progId="ChemDraw.Document.6.0">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6950" y="1147763"/>
                        <a:ext cx="4833938" cy="5741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0" name="Text Box 4"/>
          <p:cNvSpPr txBox="1">
            <a:spLocks noChangeArrowheads="1"/>
          </p:cNvSpPr>
          <p:nvPr/>
        </p:nvSpPr>
        <p:spPr bwMode="auto">
          <a:xfrm>
            <a:off x="395288" y="1196975"/>
            <a:ext cx="1439862" cy="641350"/>
          </a:xfrm>
          <a:prstGeom prst="rect">
            <a:avLst/>
          </a:prstGeom>
          <a:noFill/>
          <a:ln w="9525" algn="ctr">
            <a:noFill/>
            <a:miter lim="800000"/>
            <a:headEnd/>
            <a:tailEnd/>
          </a:ln>
        </p:spPr>
        <p:txBody>
          <a:bodyPr>
            <a:spAutoFit/>
          </a:bodyPr>
          <a:lstStyle/>
          <a:p>
            <a:r>
              <a:rPr lang="fr-FR" u="sng"/>
              <a:t>Oxyrane carbonitrile</a:t>
            </a:r>
          </a:p>
        </p:txBody>
      </p:sp>
      <p:sp>
        <p:nvSpPr>
          <p:cNvPr id="4101" name="Text Box 5"/>
          <p:cNvSpPr txBox="1">
            <a:spLocks noChangeArrowheads="1"/>
          </p:cNvSpPr>
          <p:nvPr/>
        </p:nvSpPr>
        <p:spPr bwMode="auto">
          <a:xfrm>
            <a:off x="250825" y="2349500"/>
            <a:ext cx="1944688" cy="641350"/>
          </a:xfrm>
          <a:prstGeom prst="rect">
            <a:avLst/>
          </a:prstGeom>
          <a:noFill/>
          <a:ln w="9525" algn="ctr">
            <a:noFill/>
            <a:miter lim="800000"/>
            <a:headEnd/>
            <a:tailEnd/>
          </a:ln>
        </p:spPr>
        <p:txBody>
          <a:bodyPr>
            <a:spAutoFit/>
          </a:bodyPr>
          <a:lstStyle/>
          <a:p>
            <a:r>
              <a:rPr lang="fr-FR" u="sng"/>
              <a:t>Glycolaldehyde phosphate</a:t>
            </a:r>
          </a:p>
        </p:txBody>
      </p:sp>
      <p:sp>
        <p:nvSpPr>
          <p:cNvPr id="4102" name="Text Box 6"/>
          <p:cNvSpPr txBox="1">
            <a:spLocks noChangeArrowheads="1"/>
          </p:cNvSpPr>
          <p:nvPr/>
        </p:nvSpPr>
        <p:spPr bwMode="auto">
          <a:xfrm>
            <a:off x="7164388" y="1268413"/>
            <a:ext cx="1584325" cy="366712"/>
          </a:xfrm>
          <a:prstGeom prst="rect">
            <a:avLst/>
          </a:prstGeom>
          <a:noFill/>
          <a:ln w="9525" algn="ctr">
            <a:noFill/>
            <a:miter lim="800000"/>
            <a:headEnd/>
            <a:tailEnd/>
          </a:ln>
        </p:spPr>
        <p:txBody>
          <a:bodyPr>
            <a:spAutoFit/>
          </a:bodyPr>
          <a:lstStyle/>
          <a:p>
            <a:r>
              <a:rPr lang="fr-FR" u="sng"/>
              <a:t>formaldehyde</a:t>
            </a:r>
          </a:p>
        </p:txBody>
      </p:sp>
      <p:sp>
        <p:nvSpPr>
          <p:cNvPr id="4103" name="Text Box 8"/>
          <p:cNvSpPr txBox="1">
            <a:spLocks noChangeArrowheads="1"/>
          </p:cNvSpPr>
          <p:nvPr/>
        </p:nvSpPr>
        <p:spPr bwMode="auto">
          <a:xfrm>
            <a:off x="7164388" y="6021388"/>
            <a:ext cx="1979612" cy="641350"/>
          </a:xfrm>
          <a:prstGeom prst="rect">
            <a:avLst/>
          </a:prstGeom>
          <a:noFill/>
          <a:ln w="9525" algn="ctr">
            <a:noFill/>
            <a:miter lim="800000"/>
            <a:headEnd/>
            <a:tailEnd/>
          </a:ln>
        </p:spPr>
        <p:txBody>
          <a:bodyPr>
            <a:spAutoFit/>
          </a:bodyPr>
          <a:lstStyle/>
          <a:p>
            <a:r>
              <a:rPr lang="fr-FR" u="sng"/>
              <a:t>Rac-Ribose-2,4-diphosphate</a:t>
            </a:r>
          </a:p>
        </p:txBody>
      </p:sp>
      <p:sp>
        <p:nvSpPr>
          <p:cNvPr id="4104" name="Text Box 9"/>
          <p:cNvSpPr txBox="1">
            <a:spLocks noChangeArrowheads="1"/>
          </p:cNvSpPr>
          <p:nvPr/>
        </p:nvSpPr>
        <p:spPr bwMode="auto">
          <a:xfrm>
            <a:off x="0" y="5876925"/>
            <a:ext cx="2268538" cy="641350"/>
          </a:xfrm>
          <a:prstGeom prst="rect">
            <a:avLst/>
          </a:prstGeom>
          <a:noFill/>
          <a:ln w="9525" algn="ctr">
            <a:noFill/>
            <a:miter lim="800000"/>
            <a:headEnd/>
            <a:tailEnd/>
          </a:ln>
        </p:spPr>
        <p:txBody>
          <a:bodyPr>
            <a:spAutoFit/>
          </a:bodyPr>
          <a:lstStyle/>
          <a:p>
            <a:r>
              <a:rPr lang="fr-FR" u="sng"/>
              <a:t>Rac-Allose-2,4,6-triphosphate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Espace réservé du contenu 3"/>
          <p:cNvSpPr>
            <a:spLocks noGrp="1"/>
          </p:cNvSpPr>
          <p:nvPr>
            <p:ph idx="4294967295"/>
          </p:nvPr>
        </p:nvSpPr>
        <p:spPr>
          <a:xfrm>
            <a:off x="357190" y="2857496"/>
            <a:ext cx="8501090" cy="2143140"/>
          </a:xfrm>
          <a:ln>
            <a:solidFill>
              <a:schemeClr val="bg1"/>
            </a:solidFill>
          </a:ln>
        </p:spPr>
        <p:txBody>
          <a:bodyPr/>
          <a:lstStyle/>
          <a:p>
            <a:pPr algn="ctr">
              <a:buNone/>
            </a:pPr>
            <a:r>
              <a:rPr lang="fr-FR" dirty="0" smtClean="0"/>
              <a:t>les BRIQUES:</a:t>
            </a:r>
            <a:endParaRPr lang="fr-FR" b="1" dirty="0" smtClean="0">
              <a:solidFill>
                <a:srgbClr val="FF0000"/>
              </a:solidFill>
            </a:endParaRPr>
          </a:p>
          <a:p>
            <a:pPr algn="ctr">
              <a:buNone/>
            </a:pPr>
            <a:r>
              <a:rPr lang="fr-FR" sz="2000" b="1" dirty="0" smtClean="0">
                <a:latin typeface="Symbol" pitchFamily="18" charset="2"/>
              </a:rPr>
              <a:t>a</a:t>
            </a:r>
            <a:r>
              <a:rPr lang="fr-FR" sz="2000" b="1" dirty="0" smtClean="0"/>
              <a:t>-aminoacides</a:t>
            </a:r>
          </a:p>
          <a:p>
            <a:pPr algn="ctr">
              <a:buNone/>
            </a:pPr>
            <a:r>
              <a:rPr lang="fr-FR" sz="2000" b="1" dirty="0" smtClean="0"/>
              <a:t>Nucléotides</a:t>
            </a:r>
          </a:p>
          <a:p>
            <a:pPr algn="ctr">
              <a:buNone/>
            </a:pPr>
            <a:r>
              <a:rPr lang="fr-FR" sz="2000" b="1" dirty="0" smtClean="0"/>
              <a:t>Sucres</a:t>
            </a:r>
          </a:p>
          <a:p>
            <a:pPr algn="ctr">
              <a:buNone/>
            </a:pPr>
            <a:r>
              <a:rPr lang="fr-FR" sz="2000" b="1" dirty="0" smtClean="0">
                <a:solidFill>
                  <a:srgbClr val="FF0000"/>
                </a:solidFill>
              </a:rPr>
              <a:t>Acides gras</a:t>
            </a:r>
          </a:p>
          <a:p>
            <a:pPr>
              <a:buNone/>
            </a:pPr>
            <a:endParaRPr lang="fr-FR" sz="2000" b="1" dirty="0" smtClean="0">
              <a:solidFill>
                <a:srgbClr val="FF0000"/>
              </a:solidFill>
            </a:endParaRPr>
          </a:p>
          <a:p>
            <a:pPr>
              <a:buNone/>
            </a:pPr>
            <a:endParaRPr lang="fr-FR" b="1" dirty="0" smtClean="0">
              <a:solidFill>
                <a:srgbClr val="FF0000"/>
              </a:solidFill>
            </a:endParaRPr>
          </a:p>
          <a:p>
            <a:pPr>
              <a:buNone/>
            </a:pPr>
            <a:endParaRPr lang="fr-FR" dirty="0" smtClean="0"/>
          </a:p>
          <a:p>
            <a:pPr>
              <a:buNone/>
            </a:pPr>
            <a:endParaRPr lang="fr-FR"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re 1"/>
          <p:cNvSpPr>
            <a:spLocks noGrp="1"/>
          </p:cNvSpPr>
          <p:nvPr>
            <p:ph type="title"/>
          </p:nvPr>
        </p:nvSpPr>
        <p:spPr>
          <a:xfrm>
            <a:off x="214313" y="214313"/>
            <a:ext cx="8715375" cy="1142985"/>
          </a:xfrm>
        </p:spPr>
        <p:txBody>
          <a:bodyPr/>
          <a:lstStyle/>
          <a:p>
            <a:r>
              <a:rPr lang="fr-FR" sz="2400" b="1" dirty="0" smtClean="0"/>
              <a:t>Les acides gras également</a:t>
            </a:r>
            <a:br>
              <a:rPr lang="fr-FR" sz="2400" b="1" dirty="0" smtClean="0"/>
            </a:br>
            <a:r>
              <a:rPr lang="fr-FR" sz="2400" b="1" dirty="0" err="1" smtClean="0"/>
              <a:t>Yoichi</a:t>
            </a:r>
            <a:r>
              <a:rPr lang="fr-FR" sz="2400" b="1" dirty="0" smtClean="0"/>
              <a:t> </a:t>
            </a:r>
            <a:r>
              <a:rPr lang="fr-FR" sz="2400" b="1" dirty="0" err="1" smtClean="0"/>
              <a:t>Nakatani</a:t>
            </a:r>
            <a:r>
              <a:rPr lang="fr-FR" sz="2400" b="1" dirty="0" smtClean="0"/>
              <a:t> et Guy </a:t>
            </a:r>
            <a:r>
              <a:rPr lang="fr-FR" sz="2400" b="1" dirty="0" err="1" smtClean="0"/>
              <a:t>Ourisson</a:t>
            </a:r>
            <a:endParaRPr lang="fr-FR" sz="2400" b="1" dirty="0" smtClean="0"/>
          </a:p>
        </p:txBody>
      </p:sp>
      <p:graphicFrame>
        <p:nvGraphicFramePr>
          <p:cNvPr id="5122" name="Object 2"/>
          <p:cNvGraphicFramePr>
            <a:graphicFrameLocks noChangeAspect="1"/>
          </p:cNvGraphicFramePr>
          <p:nvPr/>
        </p:nvGraphicFramePr>
        <p:xfrm>
          <a:off x="357188" y="2000250"/>
          <a:ext cx="8281987" cy="4227513"/>
        </p:xfrm>
        <a:graphic>
          <a:graphicData uri="http://schemas.openxmlformats.org/presentationml/2006/ole">
            <mc:AlternateContent xmlns:mc="http://schemas.openxmlformats.org/markup-compatibility/2006">
              <mc:Choice xmlns:v="urn:schemas-microsoft-com:vml" Requires="v">
                <p:oleObj spid="_x0000_s5264" name="CS ChemDraw Drawing" r:id="rId3" imgW="8282520" imgH="4226760" progId="ChemDraw.Document.6.0">
                  <p:embed/>
                </p:oleObj>
              </mc:Choice>
              <mc:Fallback>
                <p:oleObj name="CS ChemDraw Drawing" r:id="rId3" imgW="8282520" imgH="4226760" progId="ChemDraw.Document.6.0">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88" y="2000250"/>
                        <a:ext cx="8281987" cy="422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re 1"/>
          <p:cNvSpPr>
            <a:spLocks noGrp="1"/>
          </p:cNvSpPr>
          <p:nvPr>
            <p:ph type="title"/>
          </p:nvPr>
        </p:nvSpPr>
        <p:spPr>
          <a:xfrm>
            <a:off x="457200" y="142875"/>
            <a:ext cx="8229600" cy="725488"/>
          </a:xfrm>
        </p:spPr>
        <p:txBody>
          <a:bodyPr/>
          <a:lstStyle/>
          <a:p>
            <a:r>
              <a:rPr lang="fr-FR" sz="3600" dirty="0" smtClean="0"/>
              <a:t>Résumé: il y a ~3,5 10</a:t>
            </a:r>
            <a:r>
              <a:rPr lang="fr-FR" sz="3600" baseline="30000" dirty="0" smtClean="0"/>
              <a:t>9</a:t>
            </a:r>
            <a:r>
              <a:rPr lang="fr-FR" sz="3600" dirty="0" smtClean="0"/>
              <a:t> années</a:t>
            </a:r>
          </a:p>
        </p:txBody>
      </p:sp>
      <p:sp>
        <p:nvSpPr>
          <p:cNvPr id="35843" name="Espace réservé du contenu 2"/>
          <p:cNvSpPr>
            <a:spLocks noGrp="1"/>
          </p:cNvSpPr>
          <p:nvPr>
            <p:ph idx="1"/>
          </p:nvPr>
        </p:nvSpPr>
        <p:spPr>
          <a:xfrm>
            <a:off x="0" y="980728"/>
            <a:ext cx="9144000" cy="5688632"/>
          </a:xfrm>
        </p:spPr>
        <p:txBody>
          <a:bodyPr/>
          <a:lstStyle/>
          <a:p>
            <a:r>
              <a:rPr lang="fr-FR" sz="2400" dirty="0" smtClean="0"/>
              <a:t>La Terre était une planète géologiquement très active, qui orbitait dans une zone habitable, sa rotation était stabilisée, elle retenait une atmosphère, </a:t>
            </a:r>
            <a:r>
              <a:rPr lang="fr-FR" sz="2400" b="1" dirty="0" smtClean="0">
                <a:solidFill>
                  <a:srgbClr val="FF0000"/>
                </a:solidFill>
              </a:rPr>
              <a:t>(Le </a:t>
            </a:r>
            <a:r>
              <a:rPr lang="fr-FR" sz="2400" b="1" dirty="0">
                <a:solidFill>
                  <a:srgbClr val="FF0000"/>
                </a:solidFill>
              </a:rPr>
              <a:t>H</a:t>
            </a:r>
            <a:r>
              <a:rPr lang="fr-FR" sz="2400" b="1" dirty="0" smtClean="0">
                <a:solidFill>
                  <a:srgbClr val="FF0000"/>
                </a:solidFill>
              </a:rPr>
              <a:t>ASARD a bien fait les choses)</a:t>
            </a:r>
          </a:p>
          <a:p>
            <a:endParaRPr lang="fr-FR" sz="2400" dirty="0" smtClean="0"/>
          </a:p>
          <a:p>
            <a:r>
              <a:rPr lang="fr-FR" sz="2400" dirty="0" smtClean="0"/>
              <a:t>sur cette planète, les familles de « molécules prédisposées » s’accumulaient progressivement via des apports exogènes et des </a:t>
            </a:r>
            <a:r>
              <a:rPr lang="fr-FR" sz="2400" dirty="0"/>
              <a:t>productions </a:t>
            </a:r>
            <a:r>
              <a:rPr lang="fr-FR" sz="2400" dirty="0">
                <a:hlinkClick r:id="rId2" action="ppaction://hlinkfile"/>
              </a:rPr>
              <a:t>endogènes </a:t>
            </a:r>
            <a:r>
              <a:rPr lang="fr-FR" sz="2400" dirty="0" smtClean="0"/>
              <a:t>.</a:t>
            </a:r>
          </a:p>
          <a:p>
            <a:endParaRPr lang="fr-FR" sz="2400" dirty="0" smtClean="0"/>
          </a:p>
          <a:p>
            <a:r>
              <a:rPr lang="fr-FR" sz="2400" dirty="0" smtClean="0"/>
              <a:t>Savoir comment ces briques se sont associées pour créer les macromolécules séquentielles de la vie avec leur incroyable diversité, est la bonne question concernant la recherche sur l’origine de la vie, car jamais aucune de ces macromolécules n’a été découverte dans un météorite. Ces macromolécules ne peuvent donc avoir été formées que sur la terre elle-même.</a:t>
            </a:r>
          </a:p>
          <a:p>
            <a:endParaRPr lang="fr-FR" sz="2800" dirty="0" smtClean="0"/>
          </a:p>
          <a:p>
            <a:endParaRPr lang="fr-FR" sz="2800" dirty="0" smtClean="0"/>
          </a:p>
          <a:p>
            <a:pPr>
              <a:buFontTx/>
              <a:buNone/>
            </a:pPr>
            <a:r>
              <a:rPr lang="fr-FR" dirty="0" smtClean="0"/>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1"/>
          <p:cNvSpPr>
            <a:spLocks noGrp="1"/>
          </p:cNvSpPr>
          <p:nvPr>
            <p:ph type="title"/>
          </p:nvPr>
        </p:nvSpPr>
        <p:spPr>
          <a:xfrm>
            <a:off x="457200" y="274638"/>
            <a:ext cx="8229600" cy="725487"/>
          </a:xfrm>
        </p:spPr>
        <p:txBody>
          <a:bodyPr/>
          <a:lstStyle/>
          <a:p>
            <a:r>
              <a:rPr lang="fr-FR" sz="3200" dirty="0" smtClean="0"/>
              <a:t>La terre est la seule planète connue qui porte la vie,</a:t>
            </a:r>
          </a:p>
        </p:txBody>
      </p:sp>
      <p:sp>
        <p:nvSpPr>
          <p:cNvPr id="23555" name="Espace réservé du contenu 2"/>
          <p:cNvSpPr>
            <a:spLocks noGrp="1"/>
          </p:cNvSpPr>
          <p:nvPr>
            <p:ph idx="1"/>
          </p:nvPr>
        </p:nvSpPr>
        <p:spPr>
          <a:xfrm>
            <a:off x="214313" y="1143000"/>
            <a:ext cx="8786812" cy="2500313"/>
          </a:xfrm>
        </p:spPr>
        <p:txBody>
          <a:bodyPr/>
          <a:lstStyle/>
          <a:p>
            <a:r>
              <a:rPr lang="fr-FR" sz="2400" dirty="0" smtClean="0"/>
              <a:t>sa distance / soleil </a:t>
            </a:r>
            <a:r>
              <a:rPr lang="fr-FR" sz="2400" dirty="0" smtClean="0">
                <a:sym typeface="Wingdings" pitchFamily="2" charset="2"/>
              </a:rPr>
              <a:t>place son orbite dans une </a:t>
            </a:r>
            <a:r>
              <a:rPr lang="fr-FR" sz="2400" dirty="0" smtClean="0"/>
              <a:t>zone habitable</a:t>
            </a:r>
          </a:p>
          <a:p>
            <a:r>
              <a:rPr lang="fr-FR" sz="2400" dirty="0" smtClean="0"/>
              <a:t>son satellite stabilise sa rotation</a:t>
            </a:r>
          </a:p>
          <a:p>
            <a:r>
              <a:rPr lang="fr-FR" sz="2400" dirty="0" smtClean="0"/>
              <a:t>sa masse  retient  une atmosphère</a:t>
            </a:r>
          </a:p>
          <a:p>
            <a:endParaRPr lang="fr-FR" sz="2400" dirty="0" smtClean="0"/>
          </a:p>
          <a:p>
            <a:r>
              <a:rPr lang="fr-FR" sz="2400" dirty="0" smtClean="0">
                <a:solidFill>
                  <a:srgbClr val="FF0000"/>
                </a:solidFill>
              </a:rPr>
              <a:t>Ces paramètres sont dus au hasard.</a:t>
            </a:r>
          </a:p>
        </p:txBody>
      </p:sp>
      <p:pic>
        <p:nvPicPr>
          <p:cNvPr id="23556" name="Image 5" descr="soleil-venus-terre-mars3.jpg"/>
          <p:cNvPicPr>
            <a:picLocks noChangeAspect="1"/>
          </p:cNvPicPr>
          <p:nvPr/>
        </p:nvPicPr>
        <p:blipFill>
          <a:blip r:embed="rId2"/>
          <a:srcRect/>
          <a:stretch>
            <a:fillRect/>
          </a:stretch>
        </p:blipFill>
        <p:spPr bwMode="auto">
          <a:xfrm>
            <a:off x="4214813" y="3929063"/>
            <a:ext cx="4786312" cy="2778125"/>
          </a:xfrm>
          <a:prstGeom prst="rect">
            <a:avLst/>
          </a:prstGeom>
          <a:noFill/>
          <a:ln w="9525">
            <a:noFill/>
            <a:miter lim="800000"/>
            <a:headEnd/>
            <a:tailEnd/>
          </a:ln>
        </p:spPr>
      </p:pic>
      <p:pic>
        <p:nvPicPr>
          <p:cNvPr id="23557" name="Image 6" descr="terre-atmosphere.jpg"/>
          <p:cNvPicPr>
            <a:picLocks noChangeAspect="1"/>
          </p:cNvPicPr>
          <p:nvPr/>
        </p:nvPicPr>
        <p:blipFill>
          <a:blip r:embed="rId3"/>
          <a:srcRect/>
          <a:stretch>
            <a:fillRect/>
          </a:stretch>
        </p:blipFill>
        <p:spPr bwMode="auto">
          <a:xfrm>
            <a:off x="214313" y="3929063"/>
            <a:ext cx="3714750" cy="2786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ZoneTexte 8"/>
          <p:cNvSpPr txBox="1"/>
          <p:nvPr/>
        </p:nvSpPr>
        <p:spPr>
          <a:xfrm>
            <a:off x="375586" y="1004535"/>
            <a:ext cx="3999958" cy="1200329"/>
          </a:xfrm>
          <a:prstGeom prst="rect">
            <a:avLst/>
          </a:prstGeom>
          <a:noFill/>
        </p:spPr>
        <p:txBody>
          <a:bodyPr wrap="square" rtlCol="0">
            <a:spAutoFit/>
          </a:bodyPr>
          <a:lstStyle/>
          <a:p>
            <a:r>
              <a:rPr lang="fr-FR" dirty="0" smtClean="0"/>
              <a:t>Après S. Miller la synthèse des        </a:t>
            </a:r>
            <a:r>
              <a:rPr lang="fr-FR" dirty="0" smtClean="0">
                <a:latin typeface="Symbol" pitchFamily="18" charset="2"/>
              </a:rPr>
              <a:t>a</a:t>
            </a:r>
            <a:r>
              <a:rPr lang="fr-FR" dirty="0" smtClean="0"/>
              <a:t>-aminoacides est apparue tellement simple aux scientifiques qu’ils se sont mis à rêver à  </a:t>
            </a:r>
            <a:r>
              <a:rPr lang="fr-FR" b="1" dirty="0" smtClean="0">
                <a:solidFill>
                  <a:srgbClr val="FF0000"/>
                </a:solidFill>
              </a:rPr>
              <a:t>un monde peptidique</a:t>
            </a:r>
            <a:endParaRPr lang="fr-FR" dirty="0"/>
          </a:p>
        </p:txBody>
      </p:sp>
      <p:sp>
        <p:nvSpPr>
          <p:cNvPr id="10" name="ZoneTexte 9"/>
          <p:cNvSpPr txBox="1"/>
          <p:nvPr/>
        </p:nvSpPr>
        <p:spPr>
          <a:xfrm>
            <a:off x="5143504" y="954594"/>
            <a:ext cx="3676968" cy="1477328"/>
          </a:xfrm>
          <a:prstGeom prst="rect">
            <a:avLst/>
          </a:prstGeom>
          <a:noFill/>
        </p:spPr>
        <p:txBody>
          <a:bodyPr wrap="square" rtlCol="0">
            <a:spAutoFit/>
          </a:bodyPr>
          <a:lstStyle/>
          <a:p>
            <a:r>
              <a:rPr lang="fr-FR" dirty="0" smtClean="0"/>
              <a:t>Devant l’impossibilité à obtenir des peptides longs, évolutifs à partir des </a:t>
            </a:r>
            <a:r>
              <a:rPr lang="fr-FR" dirty="0" smtClean="0">
                <a:latin typeface="Symbol" panose="05050102010706020507" pitchFamily="18" charset="2"/>
              </a:rPr>
              <a:t>a</a:t>
            </a:r>
            <a:r>
              <a:rPr lang="fr-FR" dirty="0" smtClean="0"/>
              <a:t>-aminoacides eux même cette idée a rapidement été considérée comme une impasse. </a:t>
            </a:r>
            <a:endParaRPr lang="fr-FR" dirty="0"/>
          </a:p>
        </p:txBody>
      </p:sp>
      <p:sp>
        <p:nvSpPr>
          <p:cNvPr id="11" name="ZoneTexte 10"/>
          <p:cNvSpPr txBox="1"/>
          <p:nvPr/>
        </p:nvSpPr>
        <p:spPr>
          <a:xfrm>
            <a:off x="571472" y="3380799"/>
            <a:ext cx="2643206" cy="1200329"/>
          </a:xfrm>
          <a:prstGeom prst="rect">
            <a:avLst/>
          </a:prstGeom>
          <a:noFill/>
        </p:spPr>
        <p:txBody>
          <a:bodyPr wrap="square" rtlCol="0">
            <a:spAutoFit/>
          </a:bodyPr>
          <a:lstStyle/>
          <a:p>
            <a:r>
              <a:rPr lang="fr-FR" dirty="0" smtClean="0"/>
              <a:t>Une hypothèse de substitution a alors été proposée:  </a:t>
            </a:r>
          </a:p>
          <a:p>
            <a:r>
              <a:rPr lang="fr-FR" b="1" dirty="0" smtClean="0">
                <a:solidFill>
                  <a:srgbClr val="FF0000"/>
                </a:solidFill>
              </a:rPr>
              <a:t>un monde à ARN</a:t>
            </a:r>
            <a:endParaRPr lang="fr-FR" b="1" dirty="0">
              <a:solidFill>
                <a:srgbClr val="FF0000"/>
              </a:solidFill>
            </a:endParaRPr>
          </a:p>
        </p:txBody>
      </p:sp>
      <p:sp>
        <p:nvSpPr>
          <p:cNvPr id="12" name="Rectangle 11"/>
          <p:cNvSpPr/>
          <p:nvPr/>
        </p:nvSpPr>
        <p:spPr>
          <a:xfrm>
            <a:off x="5143504" y="3247816"/>
            <a:ext cx="3676968" cy="1200329"/>
          </a:xfrm>
          <a:prstGeom prst="rect">
            <a:avLst/>
          </a:prstGeom>
        </p:spPr>
        <p:txBody>
          <a:bodyPr wrap="square">
            <a:spAutoFit/>
          </a:bodyPr>
          <a:lstStyle/>
          <a:p>
            <a:pPr lvl="0"/>
            <a:r>
              <a:rPr lang="fr-FR" dirty="0" smtClean="0">
                <a:solidFill>
                  <a:srgbClr val="000000"/>
                </a:solidFill>
              </a:rPr>
              <a:t>Mais, jusqu’ici (2014) aucun brin d’ARN n’a pu être obtenu dans des conditions dites </a:t>
            </a:r>
            <a:r>
              <a:rPr lang="fr-FR" dirty="0" err="1" smtClean="0">
                <a:solidFill>
                  <a:srgbClr val="000000"/>
                </a:solidFill>
              </a:rPr>
              <a:t>prébiotiques</a:t>
            </a:r>
            <a:r>
              <a:rPr lang="fr-FR" dirty="0" smtClean="0">
                <a:solidFill>
                  <a:srgbClr val="000000"/>
                </a:solidFill>
              </a:rPr>
              <a:t>.</a:t>
            </a:r>
          </a:p>
          <a:p>
            <a:pPr lvl="0"/>
            <a:r>
              <a:rPr lang="fr-FR" dirty="0" smtClean="0">
                <a:solidFill>
                  <a:srgbClr val="000000"/>
                </a:solidFill>
              </a:rPr>
              <a:t>Nouvelle impasse.</a:t>
            </a:r>
            <a:endParaRPr lang="fr-FR" dirty="0">
              <a:solidFill>
                <a:srgbClr val="000000"/>
              </a:solidFill>
            </a:endParaRPr>
          </a:p>
        </p:txBody>
      </p:sp>
      <p:cxnSp>
        <p:nvCxnSpPr>
          <p:cNvPr id="16" name="Connecteur droit avec flèche 15"/>
          <p:cNvCxnSpPr/>
          <p:nvPr/>
        </p:nvCxnSpPr>
        <p:spPr>
          <a:xfrm flipH="1">
            <a:off x="3143240" y="2276872"/>
            <a:ext cx="2652896" cy="144015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a:off x="3143240" y="4003476"/>
            <a:ext cx="1714512" cy="1588"/>
          </a:xfrm>
          <a:prstGeom prst="straightConnector1">
            <a:avLst/>
          </a:prstGeom>
          <a:ln>
            <a:solidFill>
              <a:schemeClr val="tx1"/>
            </a:solidFill>
            <a:tailEnd type="arrow"/>
          </a:ln>
        </p:spPr>
        <p:style>
          <a:lnRef idx="1">
            <a:schemeClr val="accent4"/>
          </a:lnRef>
          <a:fillRef idx="0">
            <a:schemeClr val="accent4"/>
          </a:fillRef>
          <a:effectRef idx="0">
            <a:schemeClr val="accent4"/>
          </a:effectRef>
          <a:fontRef idx="minor">
            <a:schemeClr val="tx1"/>
          </a:fontRef>
        </p:style>
      </p:cxnSp>
      <p:cxnSp>
        <p:nvCxnSpPr>
          <p:cNvPr id="13" name="Connecteur droit avec flèche 12"/>
          <p:cNvCxnSpPr/>
          <p:nvPr/>
        </p:nvCxnSpPr>
        <p:spPr>
          <a:xfrm>
            <a:off x="4499992" y="1556791"/>
            <a:ext cx="714950" cy="1"/>
          </a:xfrm>
          <a:prstGeom prst="straightConnector1">
            <a:avLst/>
          </a:prstGeom>
          <a:ln>
            <a:solidFill>
              <a:schemeClr val="tx1"/>
            </a:solidFill>
            <a:tailEnd type="arrow"/>
          </a:ln>
        </p:spPr>
        <p:style>
          <a:lnRef idx="1">
            <a:schemeClr val="accent4"/>
          </a:lnRef>
          <a:fillRef idx="0">
            <a:schemeClr val="accent4"/>
          </a:fillRef>
          <a:effectRef idx="0">
            <a:schemeClr val="accent4"/>
          </a:effectRef>
          <a:fontRef idx="minor">
            <a:schemeClr val="tx1"/>
          </a:fontRef>
        </p:style>
      </p:cxnSp>
      <p:sp>
        <p:nvSpPr>
          <p:cNvPr id="2" name="ZoneTexte 1"/>
          <p:cNvSpPr txBox="1"/>
          <p:nvPr/>
        </p:nvSpPr>
        <p:spPr>
          <a:xfrm>
            <a:off x="179512" y="116632"/>
            <a:ext cx="8784976" cy="646331"/>
          </a:xfrm>
          <a:prstGeom prst="rect">
            <a:avLst/>
          </a:prstGeom>
          <a:noFill/>
        </p:spPr>
        <p:txBody>
          <a:bodyPr wrap="square" rtlCol="0">
            <a:spAutoFit/>
          </a:bodyPr>
          <a:lstStyle/>
          <a:p>
            <a:pPr algn="ctr"/>
            <a:r>
              <a:rPr lang="fr-FR" b="1" dirty="0" smtClean="0"/>
              <a:t>La recherche des conditions d’émergence des macromolécules séquentielles est la préoccupation  majeure des travaux sur l’origine de la vie</a:t>
            </a:r>
            <a:endParaRPr lang="fr-FR" b="1" dirty="0"/>
          </a:p>
        </p:txBody>
      </p:sp>
      <p:sp>
        <p:nvSpPr>
          <p:cNvPr id="3" name="Rectangle 2"/>
          <p:cNvSpPr/>
          <p:nvPr/>
        </p:nvSpPr>
        <p:spPr>
          <a:xfrm>
            <a:off x="395536" y="5219908"/>
            <a:ext cx="1980029" cy="646331"/>
          </a:xfrm>
          <a:prstGeom prst="rect">
            <a:avLst/>
          </a:prstGeom>
        </p:spPr>
        <p:txBody>
          <a:bodyPr wrap="none">
            <a:spAutoFit/>
          </a:bodyPr>
          <a:lstStyle/>
          <a:p>
            <a:r>
              <a:rPr lang="fr-FR" dirty="0" smtClean="0">
                <a:solidFill>
                  <a:schemeClr val="tx2"/>
                </a:solidFill>
              </a:rPr>
              <a:t>Un </a:t>
            </a:r>
            <a:r>
              <a:rPr lang="fr-FR" dirty="0">
                <a:solidFill>
                  <a:schemeClr val="tx2"/>
                </a:solidFill>
              </a:rPr>
              <a:t>chemin </a:t>
            </a:r>
            <a:r>
              <a:rPr lang="fr-FR" dirty="0" smtClean="0">
                <a:solidFill>
                  <a:schemeClr val="tx2"/>
                </a:solidFill>
              </a:rPr>
              <a:t>restait</a:t>
            </a:r>
          </a:p>
          <a:p>
            <a:r>
              <a:rPr lang="fr-FR" dirty="0" smtClean="0">
                <a:solidFill>
                  <a:schemeClr val="tx2"/>
                </a:solidFill>
              </a:rPr>
              <a:t>donc </a:t>
            </a:r>
            <a:r>
              <a:rPr lang="fr-FR" dirty="0">
                <a:solidFill>
                  <a:schemeClr val="tx2"/>
                </a:solidFill>
              </a:rPr>
              <a:t>à trouver.</a:t>
            </a:r>
            <a:endParaRPr lang="fr-FR" dirty="0"/>
          </a:p>
        </p:txBody>
      </p:sp>
      <p:sp>
        <p:nvSpPr>
          <p:cNvPr id="4" name="Rectangle 3"/>
          <p:cNvSpPr/>
          <p:nvPr/>
        </p:nvSpPr>
        <p:spPr>
          <a:xfrm>
            <a:off x="5040560" y="4759984"/>
            <a:ext cx="3923928" cy="1200329"/>
          </a:xfrm>
          <a:prstGeom prst="rect">
            <a:avLst/>
          </a:prstGeom>
        </p:spPr>
        <p:txBody>
          <a:bodyPr wrap="square">
            <a:spAutoFit/>
          </a:bodyPr>
          <a:lstStyle/>
          <a:p>
            <a:r>
              <a:rPr lang="fr-FR" b="1" dirty="0" smtClean="0">
                <a:solidFill>
                  <a:srgbClr val="FF0000"/>
                </a:solidFill>
              </a:rPr>
              <a:t>Le scénario </a:t>
            </a:r>
            <a:r>
              <a:rPr lang="fr-FR" b="1" dirty="0">
                <a:solidFill>
                  <a:srgbClr val="FF0000"/>
                </a:solidFill>
              </a:rPr>
              <a:t>de la pompe primaire </a:t>
            </a:r>
            <a:endParaRPr lang="fr-FR" b="1" dirty="0" smtClean="0">
              <a:solidFill>
                <a:srgbClr val="FF0000"/>
              </a:solidFill>
            </a:endParaRPr>
          </a:p>
          <a:p>
            <a:r>
              <a:rPr lang="fr-FR" dirty="0" smtClean="0"/>
              <a:t>est, </a:t>
            </a:r>
            <a:r>
              <a:rPr lang="fr-FR" dirty="0"/>
              <a:t>a notre connaissance, le seul </a:t>
            </a:r>
            <a:r>
              <a:rPr lang="fr-FR" dirty="0" smtClean="0"/>
              <a:t>chemin réactionnel sur </a:t>
            </a:r>
            <a:r>
              <a:rPr lang="fr-FR" dirty="0"/>
              <a:t>le marché de la discussion.</a:t>
            </a:r>
          </a:p>
        </p:txBody>
      </p:sp>
      <p:cxnSp>
        <p:nvCxnSpPr>
          <p:cNvPr id="14" name="Connecteur droit avec flèche 13"/>
          <p:cNvCxnSpPr/>
          <p:nvPr/>
        </p:nvCxnSpPr>
        <p:spPr>
          <a:xfrm flipH="1">
            <a:off x="2964646" y="4448145"/>
            <a:ext cx="2178858" cy="81348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a:off x="2964646" y="5543073"/>
            <a:ext cx="1893106" cy="0"/>
          </a:xfrm>
          <a:prstGeom prst="straightConnector1">
            <a:avLst/>
          </a:prstGeom>
          <a:ln>
            <a:solidFill>
              <a:schemeClr val="tx1"/>
            </a:solidFill>
            <a:tailEnd type="arrow"/>
          </a:ln>
        </p:spPr>
        <p:style>
          <a:lnRef idx="1">
            <a:schemeClr val="accent4"/>
          </a:lnRef>
          <a:fillRef idx="0">
            <a:schemeClr val="accent4"/>
          </a:fillRef>
          <a:effectRef idx="0">
            <a:schemeClr val="accent4"/>
          </a:effectRef>
          <a:fontRef idx="minor">
            <a:schemeClr val="tx1"/>
          </a:fontRef>
        </p:style>
      </p:cxnSp>
      <p:sp>
        <p:nvSpPr>
          <p:cNvPr id="18" name="ZoneTexte 17"/>
          <p:cNvSpPr txBox="1"/>
          <p:nvPr/>
        </p:nvSpPr>
        <p:spPr>
          <a:xfrm>
            <a:off x="395536" y="6093296"/>
            <a:ext cx="8568952" cy="646331"/>
          </a:xfrm>
          <a:prstGeom prst="rect">
            <a:avLst/>
          </a:prstGeom>
          <a:noFill/>
        </p:spPr>
        <p:txBody>
          <a:bodyPr wrap="square" rtlCol="0">
            <a:spAutoFit/>
          </a:bodyPr>
          <a:lstStyle/>
          <a:p>
            <a:r>
              <a:rPr lang="fr-FR" dirty="0"/>
              <a:t>C</a:t>
            </a:r>
            <a:r>
              <a:rPr lang="fr-FR" dirty="0" smtClean="0"/>
              <a:t>e scénario nous a, en fait, été imposé par nos résultats expérimentaux présentés dans les diapositives suivantes. </a:t>
            </a:r>
            <a:endParaRPr lang="fr-F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heckerboard(across)">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checkerboard(across)">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checkerboard(across)">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checkerboard(across)">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checkerboard(across)">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checkerboard(across)">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5" presetClass="entr" presetSubtype="10" fill="hold"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checkerboard(across)">
                                      <p:cBhvr>
                                        <p:cTn id="53" dur="50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4"/>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3" grpId="0"/>
      <p:bldP spid="4"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0740" name="Object 4"/>
          <p:cNvGraphicFramePr>
            <a:graphicFrameLocks noChangeAspect="1"/>
          </p:cNvGraphicFramePr>
          <p:nvPr>
            <p:extLst>
              <p:ext uri="{D42A27DB-BD31-4B8C-83A1-F6EECF244321}">
                <p14:modId xmlns:p14="http://schemas.microsoft.com/office/powerpoint/2010/main" val="2057927066"/>
              </p:ext>
            </p:extLst>
          </p:nvPr>
        </p:nvGraphicFramePr>
        <p:xfrm>
          <a:off x="95797" y="1340768"/>
          <a:ext cx="8880967" cy="4071967"/>
        </p:xfrm>
        <a:graphic>
          <a:graphicData uri="http://schemas.openxmlformats.org/presentationml/2006/ole">
            <mc:AlternateContent xmlns:mc="http://schemas.openxmlformats.org/markup-compatibility/2006">
              <mc:Choice xmlns:v="urn:schemas-microsoft-com:vml" Requires="v">
                <p:oleObj spid="_x0000_s119956" name="CS ChemDraw Drawing" r:id="rId4" imgW="7925040" imgH="3630960" progId="ChemDraw.Document.6.0">
                  <p:embed/>
                </p:oleObj>
              </mc:Choice>
              <mc:Fallback>
                <p:oleObj name="CS ChemDraw Drawing" r:id="rId4" imgW="7925040" imgH="3630960" progId="ChemDraw.Document.6.0">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797" y="1340768"/>
                        <a:ext cx="8880967" cy="4071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00741" name="Text Box 5"/>
          <p:cNvSpPr txBox="1">
            <a:spLocks noChangeArrowheads="1"/>
          </p:cNvSpPr>
          <p:nvPr/>
        </p:nvSpPr>
        <p:spPr bwMode="auto">
          <a:xfrm>
            <a:off x="900113" y="285728"/>
            <a:ext cx="7272337" cy="369332"/>
          </a:xfrm>
          <a:prstGeom prst="rect">
            <a:avLst/>
          </a:prstGeom>
          <a:noFill/>
          <a:ln w="9525" algn="ctr">
            <a:noFill/>
            <a:miter lim="800000"/>
            <a:headEnd/>
            <a:tailEnd/>
          </a:ln>
          <a:effectLst/>
        </p:spPr>
        <p:txBody>
          <a:bodyPr wrap="square">
            <a:spAutoFit/>
          </a:bodyPr>
          <a:lstStyle/>
          <a:p>
            <a:endParaRPr lang="en-US" b="1" i="0" u="none" baseline="0"/>
          </a:p>
        </p:txBody>
      </p:sp>
      <p:sp>
        <p:nvSpPr>
          <p:cNvPr id="500742" name="Text Box 6"/>
          <p:cNvSpPr txBox="1">
            <a:spLocks noChangeArrowheads="1"/>
          </p:cNvSpPr>
          <p:nvPr/>
        </p:nvSpPr>
        <p:spPr bwMode="auto">
          <a:xfrm>
            <a:off x="36004" y="188640"/>
            <a:ext cx="9144000" cy="584775"/>
          </a:xfrm>
          <a:prstGeom prst="rect">
            <a:avLst/>
          </a:prstGeom>
          <a:noFill/>
          <a:ln w="9525" algn="ctr">
            <a:noFill/>
            <a:miter lim="800000"/>
            <a:headEnd/>
            <a:tailEnd/>
          </a:ln>
          <a:effectLst/>
        </p:spPr>
        <p:txBody>
          <a:bodyPr wrap="square">
            <a:spAutoFit/>
          </a:bodyPr>
          <a:lstStyle/>
          <a:p>
            <a:pPr algn="ctr"/>
            <a:r>
              <a:rPr lang="fr-FR" sz="1600" i="0" u="none" baseline="0" dirty="0" smtClean="0"/>
              <a:t>En reprenant l’étude de systèmes moléculaires plus complets que ceux analysés par S. Miller,</a:t>
            </a:r>
            <a:r>
              <a:rPr lang="fr-FR" sz="1600" i="0" u="none" dirty="0" smtClean="0"/>
              <a:t>  </a:t>
            </a:r>
            <a:r>
              <a:rPr lang="fr-FR" sz="1600" i="0" u="none" dirty="0" smtClean="0">
                <a:hlinkClick r:id="rId6" action="ppaction://hlinkfile"/>
              </a:rPr>
              <a:t>nous avons </a:t>
            </a:r>
            <a:r>
              <a:rPr lang="fr-FR" sz="1600" i="0" u="none" dirty="0" smtClean="0"/>
              <a:t> tout d’abord mis en évidence </a:t>
            </a:r>
            <a:r>
              <a:rPr lang="fr-FR" sz="1600" dirty="0" smtClean="0"/>
              <a:t>l’</a:t>
            </a:r>
            <a:r>
              <a:rPr lang="fr-FR" sz="1600" i="0" u="none" dirty="0" smtClean="0"/>
              <a:t>ensemble </a:t>
            </a:r>
            <a:r>
              <a:rPr lang="fr-FR" sz="1600" dirty="0"/>
              <a:t>l</a:t>
            </a:r>
            <a:r>
              <a:rPr lang="fr-FR" sz="1600" i="0" u="none" dirty="0" smtClean="0"/>
              <a:t>es réactions équilibrées ci-dessous.</a:t>
            </a:r>
            <a:endParaRPr lang="fr-FR" sz="1600" i="0" baseline="0" dirty="0">
              <a:solidFill>
                <a:srgbClr val="0000FF"/>
              </a:solidFill>
            </a:endParaRPr>
          </a:p>
        </p:txBody>
      </p:sp>
      <p:sp>
        <p:nvSpPr>
          <p:cNvPr id="2" name="ZoneTexte 1"/>
          <p:cNvSpPr txBox="1"/>
          <p:nvPr/>
        </p:nvSpPr>
        <p:spPr>
          <a:xfrm>
            <a:off x="395536" y="5517232"/>
            <a:ext cx="8424936" cy="830997"/>
          </a:xfrm>
          <a:prstGeom prst="rect">
            <a:avLst/>
          </a:prstGeom>
          <a:noFill/>
        </p:spPr>
        <p:txBody>
          <a:bodyPr wrap="square" rtlCol="0">
            <a:spAutoFit/>
          </a:bodyPr>
          <a:lstStyle/>
          <a:p>
            <a:r>
              <a:rPr lang="fr-FR" sz="1600" dirty="0" smtClean="0"/>
              <a:t>Par la suite  nous avons découvert que ces systèmes équilibrés évoluent irréversiblement dans des directions différentes via </a:t>
            </a:r>
            <a:r>
              <a:rPr lang="fr-FR" sz="1600" dirty="0"/>
              <a:t>l</a:t>
            </a:r>
            <a:r>
              <a:rPr lang="fr-FR" sz="1600" dirty="0" smtClean="0"/>
              <a:t>es réactions notées </a:t>
            </a:r>
            <a:r>
              <a:rPr lang="fr-FR" sz="1600" dirty="0"/>
              <a:t>A, B, C, D, E, </a:t>
            </a:r>
            <a:r>
              <a:rPr lang="fr-FR" sz="1600" dirty="0" smtClean="0"/>
              <a:t>F sur la diapositive suivante.</a:t>
            </a:r>
            <a:endParaRPr lang="fr-FR" sz="16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re 3"/>
          <p:cNvSpPr>
            <a:spLocks noGrp="1"/>
          </p:cNvSpPr>
          <p:nvPr>
            <p:ph type="title"/>
          </p:nvPr>
        </p:nvSpPr>
        <p:spPr>
          <a:xfrm>
            <a:off x="323528" y="71414"/>
            <a:ext cx="8352928" cy="1629394"/>
          </a:xfrm>
        </p:spPr>
        <p:txBody>
          <a:bodyPr/>
          <a:lstStyle/>
          <a:p>
            <a:pPr algn="just"/>
            <a:r>
              <a:rPr lang="fr-FR" sz="1200" dirty="0" smtClean="0"/>
              <a:t>Une étude cinétique détaillée de ces systèmes a montré que les réactions (C), (D), (E) sont catalysées. La présence de CO</a:t>
            </a:r>
            <a:r>
              <a:rPr lang="fr-FR" sz="1200" baseline="-25000" dirty="0" smtClean="0"/>
              <a:t>2</a:t>
            </a:r>
            <a:r>
              <a:rPr lang="fr-FR" sz="1200" dirty="0" smtClean="0"/>
              <a:t> en forte proportion dans l’hydrosphère primitive nous a conduit à considérer que la réaction (D) très largement favorisée conduit aux carbamoyl-aminoacides. Comme par ailleurs la présence d’acide </a:t>
            </a:r>
            <a:r>
              <a:rPr lang="fr-FR" sz="1200" dirty="0" err="1" smtClean="0"/>
              <a:t>isocyanique</a:t>
            </a:r>
            <a:r>
              <a:rPr lang="fr-FR" sz="1200" dirty="0" smtClean="0"/>
              <a:t> (HNCO) </a:t>
            </a:r>
            <a:r>
              <a:rPr lang="fr-FR" sz="1200" dirty="0" err="1" smtClean="0"/>
              <a:t>prébiotique</a:t>
            </a:r>
            <a:r>
              <a:rPr lang="fr-FR" sz="1200" dirty="0" smtClean="0"/>
              <a:t> est largement accepté et que ce composé réagit sur les </a:t>
            </a:r>
            <a:r>
              <a:rPr lang="fr-FR" sz="1200" dirty="0" smtClean="0">
                <a:latin typeface="Symbol" panose="05050102010706020507" pitchFamily="18" charset="2"/>
              </a:rPr>
              <a:t>a</a:t>
            </a:r>
            <a:r>
              <a:rPr lang="fr-FR" sz="1200" dirty="0" smtClean="0"/>
              <a:t>-aminoacides pour donner les carbamoyl-aminoacides (réaction F) nous avons été amené à conclure que ce ne sont pas les </a:t>
            </a:r>
            <a:r>
              <a:rPr lang="fr-FR" sz="1200" dirty="0" smtClean="0">
                <a:latin typeface="Symbol" panose="05050102010706020507" pitchFamily="18" charset="2"/>
              </a:rPr>
              <a:t>a</a:t>
            </a:r>
            <a:r>
              <a:rPr lang="fr-FR" sz="1200" dirty="0" smtClean="0"/>
              <a:t>-aminoacides qui ont été formés sur la terre primitive, mais un de leurs dérivés : les carbamoyl-aminoacides. </a:t>
            </a:r>
            <a:endParaRPr lang="fr-FR" sz="1200" dirty="0" smtClean="0">
              <a:solidFill>
                <a:schemeClr val="tx1"/>
              </a:solidFill>
            </a:endParaRPr>
          </a:p>
        </p:txBody>
      </p:sp>
      <p:graphicFrame>
        <p:nvGraphicFramePr>
          <p:cNvPr id="6146" name="Object 5"/>
          <p:cNvGraphicFramePr>
            <a:graphicFrameLocks noChangeAspect="1"/>
          </p:cNvGraphicFramePr>
          <p:nvPr>
            <p:extLst>
              <p:ext uri="{D42A27DB-BD31-4B8C-83A1-F6EECF244321}">
                <p14:modId xmlns:p14="http://schemas.microsoft.com/office/powerpoint/2010/main" val="3509557491"/>
              </p:ext>
            </p:extLst>
          </p:nvPr>
        </p:nvGraphicFramePr>
        <p:xfrm>
          <a:off x="1319052" y="1556792"/>
          <a:ext cx="7141380" cy="5184576"/>
        </p:xfrm>
        <a:graphic>
          <a:graphicData uri="http://schemas.openxmlformats.org/presentationml/2006/ole">
            <mc:AlternateContent xmlns:mc="http://schemas.openxmlformats.org/markup-compatibility/2006">
              <mc:Choice xmlns:v="urn:schemas-microsoft-com:vml" Requires="v">
                <p:oleObj spid="_x0000_s6294" name="CS ChemDraw Drawing" r:id="rId3" imgW="7602480" imgH="5518080" progId="ChemDraw.Document.6.0">
                  <p:embed/>
                </p:oleObj>
              </mc:Choice>
              <mc:Fallback>
                <p:oleObj name="CS ChemDraw Drawing" r:id="rId3" imgW="7602480" imgH="5518080" progId="ChemDraw.Document.6.0">
                  <p:embed/>
                  <p:pic>
                    <p:nvPicPr>
                      <p:cNvPr id="0" name="Object 5"/>
                      <p:cNvPicPr>
                        <a:picLocks noChangeAspect="1" noChangeArrowheads="1"/>
                      </p:cNvPicPr>
                      <p:nvPr/>
                    </p:nvPicPr>
                    <p:blipFill>
                      <a:blip r:embed="rId4"/>
                      <a:srcRect/>
                      <a:stretch>
                        <a:fillRect/>
                      </a:stretch>
                    </p:blipFill>
                    <p:spPr bwMode="auto">
                      <a:xfrm>
                        <a:off x="1319052" y="1556792"/>
                        <a:ext cx="7141380" cy="5184576"/>
                      </a:xfrm>
                      <a:prstGeom prst="rect">
                        <a:avLst/>
                      </a:prstGeom>
                      <a:noFill/>
                      <a:ln>
                        <a:noFill/>
                      </a:ln>
                      <a:effectLst/>
                      <a:extLst/>
                    </p:spPr>
                  </p:pic>
                </p:oleObj>
              </mc:Fallback>
            </mc:AlternateContent>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re 1"/>
          <p:cNvSpPr>
            <a:spLocks noGrp="1"/>
          </p:cNvSpPr>
          <p:nvPr>
            <p:ph type="title"/>
          </p:nvPr>
        </p:nvSpPr>
        <p:spPr>
          <a:xfrm>
            <a:off x="457200" y="785794"/>
            <a:ext cx="8229600" cy="2286016"/>
          </a:xfrm>
        </p:spPr>
        <p:txBody>
          <a:bodyPr/>
          <a:lstStyle/>
          <a:p>
            <a:pPr algn="l"/>
            <a:r>
              <a:rPr lang="fr-FR" sz="2000" dirty="0" smtClean="0"/>
              <a:t>Taillades J, </a:t>
            </a:r>
            <a:r>
              <a:rPr lang="fr-FR" sz="2000" dirty="0" err="1" smtClean="0"/>
              <a:t>Beuzelin</a:t>
            </a:r>
            <a:r>
              <a:rPr lang="fr-FR" sz="2000" dirty="0" smtClean="0"/>
              <a:t> I, </a:t>
            </a:r>
            <a:r>
              <a:rPr lang="fr-FR" sz="2000" dirty="0" err="1" smtClean="0"/>
              <a:t>Garrel</a:t>
            </a:r>
            <a:r>
              <a:rPr lang="fr-FR" sz="2000" dirty="0" smtClean="0"/>
              <a:t> L, </a:t>
            </a:r>
            <a:r>
              <a:rPr lang="fr-FR" sz="2000" dirty="0" err="1" smtClean="0"/>
              <a:t>Tabacik</a:t>
            </a:r>
            <a:r>
              <a:rPr lang="fr-FR" sz="2000" dirty="0" smtClean="0"/>
              <a:t> V, Commeyras A (1998)</a:t>
            </a:r>
            <a:r>
              <a:rPr lang="en-US" sz="2000" b="1" i="1" dirty="0" smtClean="0"/>
              <a:t> </a:t>
            </a:r>
            <a:r>
              <a:rPr lang="en-US" sz="2000" i="1" dirty="0" err="1" smtClean="0"/>
              <a:t>Orig</a:t>
            </a:r>
            <a:r>
              <a:rPr lang="en-US" sz="2000" i="1" dirty="0" smtClean="0"/>
              <a:t> Life </a:t>
            </a:r>
            <a:r>
              <a:rPr lang="en-US" sz="2000" i="1" dirty="0" err="1" smtClean="0"/>
              <a:t>Evol</a:t>
            </a:r>
            <a:r>
              <a:rPr lang="en-US" sz="2000" i="1" dirty="0" smtClean="0"/>
              <a:t> Biosphere 28: 61-77</a:t>
            </a:r>
            <a:r>
              <a:rPr lang="fr-FR" sz="2000" dirty="0" smtClean="0"/>
              <a:t>.</a:t>
            </a:r>
            <a:br>
              <a:rPr lang="fr-FR" sz="2000" dirty="0" smtClean="0"/>
            </a:br>
            <a:r>
              <a:rPr lang="fr-FR" sz="2000" dirty="0" smtClean="0"/>
              <a:t> </a:t>
            </a:r>
            <a:r>
              <a:rPr lang="fr-FR" sz="2000" b="1" dirty="0" smtClean="0"/>
              <a:t/>
            </a:r>
            <a:br>
              <a:rPr lang="fr-FR" sz="2000" b="1" dirty="0" smtClean="0"/>
            </a:br>
            <a:r>
              <a:rPr lang="fr-FR" sz="2000" b="1" dirty="0" smtClean="0"/>
              <a:t>N-carbamoyl-</a:t>
            </a:r>
            <a:r>
              <a:rPr lang="el-GR" sz="2000" b="1" dirty="0" smtClean="0"/>
              <a:t>α-</a:t>
            </a:r>
            <a:r>
              <a:rPr lang="fr-FR" sz="2000" b="1" dirty="0" err="1" smtClean="0"/>
              <a:t>aminoacids</a:t>
            </a:r>
            <a:r>
              <a:rPr lang="fr-FR" sz="2000" b="1" dirty="0" smtClean="0"/>
              <a:t> </a:t>
            </a:r>
            <a:r>
              <a:rPr lang="en-US" sz="2000" b="1" dirty="0" smtClean="0"/>
              <a:t>rather than free α-</a:t>
            </a:r>
            <a:r>
              <a:rPr lang="en-US" sz="2000" b="1" dirty="0" err="1" smtClean="0"/>
              <a:t>aminoacids</a:t>
            </a:r>
            <a:r>
              <a:rPr lang="en-US" sz="2000" b="1" dirty="0" smtClean="0"/>
              <a:t> formation in the primitive hydrosphere: a novel proposal for the emergence of </a:t>
            </a:r>
            <a:r>
              <a:rPr lang="en-US" sz="2000" b="1" dirty="0" err="1" smtClean="0"/>
              <a:t>prebiotic</a:t>
            </a:r>
            <a:r>
              <a:rPr lang="en-US" sz="2000" b="1" dirty="0" smtClean="0"/>
              <a:t> peptides. </a:t>
            </a:r>
            <a:r>
              <a:rPr lang="en-US" sz="2000" b="1" dirty="0" smtClean="0">
                <a:hlinkClick r:id="rId3" action="ppaction://hlinkfile"/>
              </a:rPr>
              <a:t>Article 2 à </a:t>
            </a:r>
            <a:r>
              <a:rPr lang="en-US" sz="2000" b="1" dirty="0" err="1" smtClean="0">
                <a:hlinkClick r:id="rId3" action="ppaction://hlinkfile"/>
              </a:rPr>
              <a:t>télécharger</a:t>
            </a:r>
            <a:r>
              <a:rPr lang="en-US" sz="2000" b="1" dirty="0" smtClean="0">
                <a:hlinkClick r:id="rId3" action="ppaction://hlinkfile"/>
              </a:rPr>
              <a:t> </a:t>
            </a:r>
            <a:r>
              <a:rPr lang="en-US" sz="2000" b="1" dirty="0" smtClean="0"/>
              <a:t/>
            </a:r>
            <a:br>
              <a:rPr lang="en-US" sz="2000" b="1" dirty="0" smtClean="0"/>
            </a:br>
            <a:endParaRPr lang="fr-FR" sz="2000" dirty="0" smtClean="0"/>
          </a:p>
        </p:txBody>
      </p:sp>
      <p:graphicFrame>
        <p:nvGraphicFramePr>
          <p:cNvPr id="130049" name="Object 4"/>
          <p:cNvGraphicFramePr>
            <a:graphicFrameLocks noChangeAspect="1"/>
          </p:cNvGraphicFramePr>
          <p:nvPr/>
        </p:nvGraphicFramePr>
        <p:xfrm>
          <a:off x="3595690" y="2928934"/>
          <a:ext cx="1404938" cy="1541462"/>
        </p:xfrm>
        <a:graphic>
          <a:graphicData uri="http://schemas.openxmlformats.org/presentationml/2006/ole">
            <mc:AlternateContent xmlns:mc="http://schemas.openxmlformats.org/markup-compatibility/2006">
              <mc:Choice xmlns:v="urn:schemas-microsoft-com:vml" Requires="v">
                <p:oleObj spid="_x0000_s130193" name="CS ChemDraw Drawing" r:id="rId4" imgW="1405440" imgH="1543680" progId="ChemDraw.Document.6.0">
                  <p:embed/>
                </p:oleObj>
              </mc:Choice>
              <mc:Fallback>
                <p:oleObj name="CS ChemDraw Drawing" r:id="rId4" imgW="1405440" imgH="1543680" progId="ChemDraw.Document.6.0">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5690" y="2928934"/>
                        <a:ext cx="1404938" cy="1541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ZoneTexte 3"/>
          <p:cNvSpPr txBox="1"/>
          <p:nvPr/>
        </p:nvSpPr>
        <p:spPr>
          <a:xfrm>
            <a:off x="3428992" y="5357826"/>
            <a:ext cx="1785950" cy="369332"/>
          </a:xfrm>
          <a:prstGeom prst="rect">
            <a:avLst/>
          </a:prstGeom>
          <a:noFill/>
        </p:spPr>
        <p:txBody>
          <a:bodyPr wrap="square" rtlCol="0">
            <a:spAutoFit/>
          </a:bodyPr>
          <a:lstStyle/>
          <a:p>
            <a:r>
              <a:rPr lang="fr-FR" dirty="0" smtClean="0">
                <a:solidFill>
                  <a:srgbClr val="FF0000"/>
                </a:solidFill>
                <a:hlinkClick r:id="rId6" action="ppaction://hlinkfile"/>
              </a:rPr>
              <a:t>Cf. animation 1</a:t>
            </a:r>
            <a:endParaRPr lang="fr-FR" dirty="0">
              <a:solidFill>
                <a:srgbClr val="FF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dirty="0" smtClean="0"/>
              <a:t>Les </a:t>
            </a:r>
            <a:r>
              <a:rPr lang="fr-FR" sz="3600" dirty="0" err="1" smtClean="0"/>
              <a:t>carbamoyl</a:t>
            </a:r>
            <a:r>
              <a:rPr lang="fr-FR" sz="3600" dirty="0" smtClean="0"/>
              <a:t>-aminoacides</a:t>
            </a:r>
            <a:endParaRPr lang="fr-FR" sz="3600" dirty="0"/>
          </a:p>
        </p:txBody>
      </p:sp>
      <p:sp>
        <p:nvSpPr>
          <p:cNvPr id="3" name="Rectangle 2"/>
          <p:cNvSpPr/>
          <p:nvPr/>
        </p:nvSpPr>
        <p:spPr>
          <a:xfrm>
            <a:off x="214282" y="1916832"/>
            <a:ext cx="8643998" cy="2862322"/>
          </a:xfrm>
          <a:prstGeom prst="rect">
            <a:avLst/>
          </a:prstGeom>
        </p:spPr>
        <p:txBody>
          <a:bodyPr wrap="square">
            <a:spAutoFit/>
          </a:bodyPr>
          <a:lstStyle/>
          <a:p>
            <a:r>
              <a:rPr lang="en-US" b="1" i="1" dirty="0" err="1" smtClean="0"/>
              <a:t>Dans</a:t>
            </a:r>
            <a:r>
              <a:rPr lang="en-US" b="1" i="1" dirty="0" smtClean="0"/>
              <a:t> </a:t>
            </a:r>
            <a:r>
              <a:rPr lang="en-US" b="1" i="1" dirty="0" err="1" smtClean="0"/>
              <a:t>l’eau</a:t>
            </a:r>
            <a:r>
              <a:rPr lang="en-US" b="1" i="1" dirty="0" smtClean="0"/>
              <a:t> et à des pH </a:t>
            </a:r>
            <a:r>
              <a:rPr lang="en-US" b="1" i="1" dirty="0" err="1" smtClean="0"/>
              <a:t>voisins</a:t>
            </a:r>
            <a:r>
              <a:rPr lang="en-US" b="1" i="1" dirty="0" smtClean="0"/>
              <a:t> de la </a:t>
            </a:r>
            <a:r>
              <a:rPr lang="en-US" b="1" i="1" dirty="0" err="1" smtClean="0"/>
              <a:t>neutralité</a:t>
            </a:r>
            <a:r>
              <a:rPr lang="en-US" b="1" i="1" dirty="0" smtClean="0"/>
              <a:t>, les carbamoyl-</a:t>
            </a:r>
            <a:r>
              <a:rPr lang="en-US" b="1" i="1" dirty="0" err="1" smtClean="0"/>
              <a:t>aminoacides</a:t>
            </a:r>
            <a:r>
              <a:rPr lang="en-US" b="1" i="1" dirty="0" smtClean="0"/>
              <a:t>  </a:t>
            </a:r>
            <a:r>
              <a:rPr lang="en-US" b="1" i="1" dirty="0" err="1" smtClean="0"/>
              <a:t>sont</a:t>
            </a:r>
            <a:r>
              <a:rPr lang="en-US" b="1" i="1" dirty="0" smtClean="0"/>
              <a:t> stables.</a:t>
            </a:r>
          </a:p>
          <a:p>
            <a:r>
              <a:rPr lang="en-US" b="1" i="1" dirty="0" smtClean="0"/>
              <a:t> </a:t>
            </a:r>
          </a:p>
          <a:p>
            <a:r>
              <a:rPr lang="en-US" b="1" i="1" dirty="0" smtClean="0"/>
              <a:t>Les </a:t>
            </a:r>
            <a:r>
              <a:rPr lang="en-US" b="1" i="1" dirty="0"/>
              <a:t>carbamoyl-</a:t>
            </a:r>
            <a:r>
              <a:rPr lang="en-US" b="1" i="1" dirty="0" err="1"/>
              <a:t>aminoacides</a:t>
            </a:r>
            <a:r>
              <a:rPr lang="en-US" b="1" i="1" dirty="0"/>
              <a:t> </a:t>
            </a:r>
            <a:r>
              <a:rPr lang="en-US" b="1" i="1" dirty="0" err="1"/>
              <a:t>sont</a:t>
            </a:r>
            <a:r>
              <a:rPr lang="en-US" b="1" i="1" dirty="0"/>
              <a:t> </a:t>
            </a:r>
            <a:r>
              <a:rPr lang="en-US" b="1" i="1" dirty="0" err="1" smtClean="0"/>
              <a:t>hydrolysables</a:t>
            </a:r>
            <a:r>
              <a:rPr lang="en-US" b="1" i="1" dirty="0" smtClean="0"/>
              <a:t> à 120°C à pH 13 en 6 </a:t>
            </a:r>
            <a:r>
              <a:rPr lang="en-US" b="1" i="1" dirty="0" err="1" smtClean="0"/>
              <a:t>heures</a:t>
            </a:r>
            <a:r>
              <a:rPr lang="en-US" b="1" i="1" dirty="0" smtClean="0"/>
              <a:t> en </a:t>
            </a:r>
            <a:r>
              <a:rPr lang="en-US" b="1" i="1" dirty="0" err="1" smtClean="0"/>
              <a:t>donnant</a:t>
            </a:r>
            <a:r>
              <a:rPr lang="en-US" b="1" i="1" dirty="0" smtClean="0"/>
              <a:t> les </a:t>
            </a:r>
            <a:r>
              <a:rPr lang="en-US" b="1" i="1" dirty="0" smtClean="0">
                <a:latin typeface="Symbol" pitchFamily="18" charset="2"/>
              </a:rPr>
              <a:t>a</a:t>
            </a:r>
            <a:r>
              <a:rPr lang="en-US" b="1" i="1" dirty="0" smtClean="0"/>
              <a:t>-</a:t>
            </a:r>
            <a:r>
              <a:rPr lang="en-US" b="1" i="1" dirty="0" err="1" smtClean="0"/>
              <a:t>aminoacides</a:t>
            </a:r>
            <a:r>
              <a:rPr lang="en-US" b="1" i="1" dirty="0" smtClean="0"/>
              <a:t>. </a:t>
            </a:r>
          </a:p>
          <a:p>
            <a:r>
              <a:rPr lang="en-US" b="1" i="1" dirty="0" smtClean="0"/>
              <a:t>De </a:t>
            </a:r>
            <a:r>
              <a:rPr lang="en-US" b="1" i="1" dirty="0" err="1" smtClean="0"/>
              <a:t>tels</a:t>
            </a:r>
            <a:r>
              <a:rPr lang="en-US" b="1" i="1" dirty="0" smtClean="0"/>
              <a:t> pH ne </a:t>
            </a:r>
            <a:r>
              <a:rPr lang="en-US" b="1" i="1" dirty="0" err="1" smtClean="0"/>
              <a:t>sont</a:t>
            </a:r>
            <a:r>
              <a:rPr lang="en-US" b="1" i="1" dirty="0" smtClean="0"/>
              <a:t> pas </a:t>
            </a:r>
            <a:r>
              <a:rPr lang="en-US" b="1" i="1" dirty="0" err="1" smtClean="0"/>
              <a:t>considérés</a:t>
            </a:r>
            <a:r>
              <a:rPr lang="en-US" b="1" i="1" dirty="0" smtClean="0"/>
              <a:t> </a:t>
            </a:r>
            <a:r>
              <a:rPr lang="en-US" b="1" i="1" dirty="0" err="1" smtClean="0"/>
              <a:t>comme</a:t>
            </a:r>
            <a:r>
              <a:rPr lang="en-US" b="1" i="1" dirty="0" smtClean="0"/>
              <a:t> </a:t>
            </a:r>
            <a:r>
              <a:rPr lang="en-US" b="1" i="1" dirty="0" err="1" smtClean="0"/>
              <a:t>prébiotiques</a:t>
            </a:r>
            <a:r>
              <a:rPr lang="en-US" b="1" i="1" dirty="0" smtClean="0"/>
              <a:t>. </a:t>
            </a:r>
            <a:r>
              <a:rPr lang="en-US" b="1" i="1" dirty="0" err="1" smtClean="0"/>
              <a:t>Même</a:t>
            </a:r>
            <a:r>
              <a:rPr lang="en-US" b="1" i="1" dirty="0" smtClean="0"/>
              <a:t> </a:t>
            </a:r>
            <a:r>
              <a:rPr lang="en-US" b="1" i="1" dirty="0" err="1" smtClean="0"/>
              <a:t>si</a:t>
            </a:r>
            <a:r>
              <a:rPr lang="en-US" b="1" i="1" dirty="0" smtClean="0"/>
              <a:t> </a:t>
            </a:r>
            <a:r>
              <a:rPr lang="en-US" b="1" i="1" dirty="0" err="1" smtClean="0"/>
              <a:t>c’était</a:t>
            </a:r>
            <a:r>
              <a:rPr lang="en-US" b="1" i="1" dirty="0" smtClean="0"/>
              <a:t> le </a:t>
            </a:r>
            <a:r>
              <a:rPr lang="en-US" b="1" i="1" dirty="0" err="1" smtClean="0"/>
              <a:t>cas</a:t>
            </a:r>
            <a:r>
              <a:rPr lang="en-US" b="1" i="1" dirty="0" smtClean="0"/>
              <a:t> </a:t>
            </a:r>
            <a:r>
              <a:rPr lang="en-US" b="1" i="1" dirty="0" err="1" smtClean="0"/>
              <a:t>cela</a:t>
            </a:r>
            <a:r>
              <a:rPr lang="en-US" b="1" i="1" dirty="0" smtClean="0"/>
              <a:t> </a:t>
            </a:r>
            <a:r>
              <a:rPr lang="en-US" b="1" i="1" dirty="0" err="1" smtClean="0"/>
              <a:t>conduirait</a:t>
            </a:r>
            <a:r>
              <a:rPr lang="en-US" b="1" i="1" dirty="0" smtClean="0"/>
              <a:t> à la formation </a:t>
            </a:r>
            <a:r>
              <a:rPr lang="en-US" b="1" i="1" dirty="0" err="1" smtClean="0"/>
              <a:t>d’</a:t>
            </a:r>
            <a:r>
              <a:rPr lang="en-US" b="1" i="1" dirty="0" err="1" smtClean="0">
                <a:latin typeface="Symbol" panose="05050102010706020507" pitchFamily="18" charset="2"/>
              </a:rPr>
              <a:t>a</a:t>
            </a:r>
            <a:r>
              <a:rPr lang="en-US" b="1" i="1" dirty="0" err="1" smtClean="0"/>
              <a:t>-aminoacides</a:t>
            </a:r>
            <a:r>
              <a:rPr lang="en-US" b="1" i="1" dirty="0" smtClean="0"/>
              <a:t> et nous </a:t>
            </a:r>
            <a:r>
              <a:rPr lang="fr-FR" b="1" i="1" dirty="0" err="1" smtClean="0"/>
              <a:t>ramènait</a:t>
            </a:r>
            <a:r>
              <a:rPr lang="en-US" b="1" i="1" dirty="0" smtClean="0"/>
              <a:t> aux </a:t>
            </a:r>
            <a:r>
              <a:rPr lang="en-US" b="1" i="1" dirty="0" err="1" smtClean="0"/>
              <a:t>cas</a:t>
            </a:r>
            <a:r>
              <a:rPr lang="en-US" b="1" i="1" dirty="0" smtClean="0"/>
              <a:t> </a:t>
            </a:r>
            <a:r>
              <a:rPr lang="en-US" b="1" i="1" dirty="0" err="1" smtClean="0"/>
              <a:t>précédent</a:t>
            </a:r>
            <a:r>
              <a:rPr lang="en-US" b="1" i="1" dirty="0" smtClean="0"/>
              <a:t>.</a:t>
            </a:r>
          </a:p>
          <a:p>
            <a:r>
              <a:rPr lang="en-US" b="1" i="1" dirty="0" smtClean="0"/>
              <a:t> </a:t>
            </a:r>
          </a:p>
          <a:p>
            <a:r>
              <a:rPr lang="en-US" b="1" i="1" dirty="0" smtClean="0"/>
              <a:t>Nous </a:t>
            </a:r>
            <a:r>
              <a:rPr lang="en-US" b="1" i="1" dirty="0" err="1" smtClean="0"/>
              <a:t>avons</a:t>
            </a:r>
            <a:r>
              <a:rPr lang="en-US" b="1" i="1" dirty="0" smtClean="0"/>
              <a:t> </a:t>
            </a:r>
            <a:r>
              <a:rPr lang="en-US" b="1" i="1" dirty="0"/>
              <a:t>cru </a:t>
            </a:r>
            <a:r>
              <a:rPr lang="en-US" b="1" i="1" dirty="0" err="1"/>
              <a:t>longtemps</a:t>
            </a:r>
            <a:r>
              <a:rPr lang="en-US" b="1" i="1" dirty="0"/>
              <a:t> </a:t>
            </a:r>
            <a:r>
              <a:rPr lang="en-US" b="1" i="1" dirty="0" err="1"/>
              <a:t>buter</a:t>
            </a:r>
            <a:r>
              <a:rPr lang="en-US" b="1" i="1" dirty="0"/>
              <a:t> </a:t>
            </a:r>
            <a:r>
              <a:rPr lang="en-US" b="1" i="1" dirty="0" err="1" smtClean="0"/>
              <a:t>sur</a:t>
            </a:r>
            <a:r>
              <a:rPr lang="en-US" b="1" i="1" dirty="0" smtClean="0"/>
              <a:t> </a:t>
            </a:r>
            <a:r>
              <a:rPr lang="en-US" b="1" i="1" dirty="0" err="1" smtClean="0"/>
              <a:t>une</a:t>
            </a:r>
            <a:r>
              <a:rPr lang="en-US" b="1" i="1" dirty="0" smtClean="0"/>
              <a:t> nouvelle impasse.</a:t>
            </a:r>
            <a:endParaRPr lang="fr-F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28596" y="1988840"/>
            <a:ext cx="8229600" cy="1857375"/>
          </a:xfrm>
        </p:spPr>
        <p:txBody>
          <a:bodyPr/>
          <a:lstStyle/>
          <a:p>
            <a:r>
              <a:rPr lang="en-US" sz="2000" dirty="0" smtClean="0"/>
              <a:t>Summers DP, Chang S (1993). </a:t>
            </a:r>
            <a:br>
              <a:rPr lang="en-US" sz="2000" dirty="0" smtClean="0"/>
            </a:br>
            <a:r>
              <a:rPr lang="en-US" sz="1800" b="1" dirty="0" err="1" smtClean="0"/>
              <a:t>Prebiotic</a:t>
            </a:r>
            <a:r>
              <a:rPr lang="en-US" sz="1800" b="1" dirty="0" smtClean="0"/>
              <a:t> ammonia from reduction of nitrite by iron(II) on the early Earth. </a:t>
            </a:r>
            <a:r>
              <a:rPr lang="en-US" sz="2000" dirty="0" smtClean="0"/>
              <a:t/>
            </a:r>
            <a:br>
              <a:rPr lang="en-US" sz="2000" dirty="0" smtClean="0"/>
            </a:br>
            <a:r>
              <a:rPr lang="en-US" sz="2000" i="1" dirty="0" smtClean="0"/>
              <a:t>Nature 365: 630-633.</a:t>
            </a:r>
            <a:endParaRPr lang="fr-FR" sz="2000" dirty="0" smtClean="0"/>
          </a:p>
        </p:txBody>
      </p:sp>
      <p:sp>
        <p:nvSpPr>
          <p:cNvPr id="39940" name="Rectangle 18"/>
          <p:cNvSpPr>
            <a:spLocks noGrp="1" noChangeArrowheads="1"/>
          </p:cNvSpPr>
          <p:nvPr>
            <p:ph type="body" idx="1"/>
          </p:nvPr>
        </p:nvSpPr>
        <p:spPr>
          <a:xfrm>
            <a:off x="2339752" y="4009053"/>
            <a:ext cx="4608512" cy="500067"/>
          </a:xfrm>
        </p:spPr>
        <p:txBody>
          <a:bodyPr/>
          <a:lstStyle/>
          <a:p>
            <a:pPr marL="914400" lvl="1" indent="-457200" eaLnBrk="1" hangingPunct="1">
              <a:lnSpc>
                <a:spcPct val="80000"/>
              </a:lnSpc>
              <a:buFontTx/>
              <a:buNone/>
            </a:pPr>
            <a:r>
              <a:rPr lang="fr-FR" sz="2400" dirty="0"/>
              <a:t>Fe</a:t>
            </a:r>
            <a:r>
              <a:rPr lang="fr-FR" sz="2400" baseline="30000" dirty="0"/>
              <a:t>2+ </a:t>
            </a:r>
            <a:r>
              <a:rPr lang="fr-FR" sz="2400" dirty="0"/>
              <a:t>+</a:t>
            </a:r>
            <a:r>
              <a:rPr lang="fr-FR" sz="2400" baseline="30000" dirty="0"/>
              <a:t> </a:t>
            </a:r>
            <a:r>
              <a:rPr lang="fr-FR" sz="2400" dirty="0"/>
              <a:t>HNO</a:t>
            </a:r>
            <a:r>
              <a:rPr lang="fr-FR" sz="2400" baseline="-25000" dirty="0"/>
              <a:t>2 </a:t>
            </a:r>
            <a:r>
              <a:rPr lang="fr-FR" sz="2400" dirty="0">
                <a:sym typeface="Wingdings" panose="05000000000000000000" pitchFamily="2" charset="2"/>
              </a:rPr>
              <a:t> Fe</a:t>
            </a:r>
            <a:r>
              <a:rPr lang="fr-FR" sz="2400" baseline="30000" dirty="0">
                <a:sym typeface="Wingdings" panose="05000000000000000000" pitchFamily="2" charset="2"/>
              </a:rPr>
              <a:t>3+ </a:t>
            </a:r>
            <a:r>
              <a:rPr lang="fr-FR" sz="2400" dirty="0">
                <a:sym typeface="Wingdings" panose="05000000000000000000" pitchFamily="2" charset="2"/>
              </a:rPr>
              <a:t>+ NH</a:t>
            </a:r>
            <a:r>
              <a:rPr lang="fr-FR" sz="2400" baseline="-25000" dirty="0">
                <a:sym typeface="Wingdings" panose="05000000000000000000" pitchFamily="2" charset="2"/>
              </a:rPr>
              <a:t>3</a:t>
            </a:r>
            <a:endParaRPr lang="fr-FR" sz="2000" dirty="0" smtClean="0"/>
          </a:p>
          <a:p>
            <a:pPr marL="914400" lvl="1" indent="-457200" eaLnBrk="1" hangingPunct="1">
              <a:lnSpc>
                <a:spcPct val="80000"/>
              </a:lnSpc>
              <a:buFontTx/>
              <a:buNone/>
            </a:pPr>
            <a:endParaRPr lang="fr-FR" sz="2000" dirty="0" smtClean="0"/>
          </a:p>
        </p:txBody>
      </p:sp>
      <p:sp>
        <p:nvSpPr>
          <p:cNvPr id="5" name="Rectangle 4"/>
          <p:cNvSpPr/>
          <p:nvPr/>
        </p:nvSpPr>
        <p:spPr>
          <a:xfrm>
            <a:off x="571504" y="4944070"/>
            <a:ext cx="8429652" cy="1077218"/>
          </a:xfrm>
          <a:prstGeom prst="rect">
            <a:avLst/>
          </a:prstGeom>
        </p:spPr>
        <p:txBody>
          <a:bodyPr wrap="square">
            <a:spAutoFit/>
          </a:bodyPr>
          <a:lstStyle/>
          <a:p>
            <a:r>
              <a:rPr lang="fr-FR" sz="1600" b="1" dirty="0" smtClean="0"/>
              <a:t>Cette information importante a attiré notre attention. Elle nous a conduit à penser que « la concentration en acide nitreux (</a:t>
            </a:r>
            <a:r>
              <a:rPr lang="fr-FR" sz="1600" dirty="0" smtClean="0"/>
              <a:t>HNO</a:t>
            </a:r>
            <a:r>
              <a:rPr lang="fr-FR" sz="1600" baseline="-25000" dirty="0" smtClean="0"/>
              <a:t>2</a:t>
            </a:r>
            <a:r>
              <a:rPr lang="fr-FR" sz="1600" b="1" dirty="0" smtClean="0"/>
              <a:t>) avait certainement été élevée pendant une longue période de la terre primitive». Période au cours de laquelle le </a:t>
            </a:r>
            <a:r>
              <a:rPr lang="fr-FR" sz="1600" b="1" dirty="0">
                <a:sym typeface="Wingdings" panose="05000000000000000000" pitchFamily="2" charset="2"/>
              </a:rPr>
              <a:t>Fe</a:t>
            </a:r>
            <a:r>
              <a:rPr lang="fr-FR" sz="1600" b="1" baseline="30000" dirty="0">
                <a:sym typeface="Wingdings" panose="05000000000000000000" pitchFamily="2" charset="2"/>
              </a:rPr>
              <a:t>3</a:t>
            </a:r>
            <a:r>
              <a:rPr lang="fr-FR" sz="1600" b="1" baseline="30000" dirty="0" smtClean="0">
                <a:sym typeface="Wingdings" panose="05000000000000000000" pitchFamily="2" charset="2"/>
              </a:rPr>
              <a:t>+</a:t>
            </a:r>
            <a:r>
              <a:rPr lang="fr-FR" sz="1600" b="1" dirty="0" smtClean="0">
                <a:sym typeface="Wingdings" panose="05000000000000000000" pitchFamily="2" charset="2"/>
              </a:rPr>
              <a:t>,</a:t>
            </a:r>
            <a:r>
              <a:rPr lang="fr-FR" sz="1600" b="1" baseline="30000" dirty="0" smtClean="0">
                <a:sym typeface="Wingdings" panose="05000000000000000000" pitchFamily="2" charset="2"/>
              </a:rPr>
              <a:t> </a:t>
            </a:r>
            <a:r>
              <a:rPr lang="fr-FR" sz="1600" b="1" dirty="0" smtClean="0">
                <a:sym typeface="Wingdings" panose="05000000000000000000" pitchFamily="2" charset="2"/>
              </a:rPr>
              <a:t>insoluble et rouge, a précipité.</a:t>
            </a:r>
            <a:r>
              <a:rPr lang="fr-FR" sz="1600" b="1" dirty="0" smtClean="0"/>
              <a:t>  </a:t>
            </a:r>
          </a:p>
        </p:txBody>
      </p:sp>
      <p:sp>
        <p:nvSpPr>
          <p:cNvPr id="6" name="ZoneTexte 5"/>
          <p:cNvSpPr txBox="1"/>
          <p:nvPr/>
        </p:nvSpPr>
        <p:spPr>
          <a:xfrm>
            <a:off x="571504" y="214290"/>
            <a:ext cx="8104952" cy="1446550"/>
          </a:xfrm>
          <a:prstGeom prst="rect">
            <a:avLst/>
          </a:prstGeom>
          <a:noFill/>
        </p:spPr>
        <p:txBody>
          <a:bodyPr wrap="square" rtlCol="0">
            <a:spAutoFit/>
          </a:bodyPr>
          <a:lstStyle/>
          <a:p>
            <a:pPr algn="ctr"/>
            <a:r>
              <a:rPr lang="fr-FR" sz="2800" b="1" dirty="0" smtClean="0">
                <a:solidFill>
                  <a:srgbClr val="FF0000"/>
                </a:solidFill>
              </a:rPr>
              <a:t>Au congrès ISSOL de </a:t>
            </a:r>
            <a:r>
              <a:rPr lang="fr-FR" sz="2800" b="1" smtClean="0">
                <a:solidFill>
                  <a:srgbClr val="FF0000"/>
                </a:solidFill>
              </a:rPr>
              <a:t>Barcelone 1993</a:t>
            </a:r>
            <a:endParaRPr lang="fr-FR" sz="2800" b="1" dirty="0" smtClean="0">
              <a:solidFill>
                <a:srgbClr val="FF0000"/>
              </a:solidFill>
            </a:endParaRPr>
          </a:p>
          <a:p>
            <a:pPr marL="0" lvl="1" algn="ctr"/>
            <a:r>
              <a:rPr lang="fr-FR" sz="2000" dirty="0" err="1"/>
              <a:t>Summers</a:t>
            </a:r>
            <a:r>
              <a:rPr lang="fr-FR" sz="2000" dirty="0"/>
              <a:t> et Chang ont </a:t>
            </a:r>
            <a:r>
              <a:rPr lang="fr-FR" sz="2000" dirty="0" smtClean="0"/>
              <a:t>présenté leur résultats sur la réaction d’</a:t>
            </a:r>
            <a:r>
              <a:rPr lang="fr-FR" sz="2000" dirty="0" err="1" smtClean="0"/>
              <a:t>oxydo</a:t>
            </a:r>
            <a:r>
              <a:rPr lang="fr-FR" sz="2000" dirty="0" smtClean="0"/>
              <a:t> réduction ci-dessous conduisant à la probable  formation </a:t>
            </a:r>
            <a:r>
              <a:rPr lang="fr-FR" sz="2000" dirty="0" err="1" smtClean="0"/>
              <a:t>prébiotique</a:t>
            </a:r>
            <a:r>
              <a:rPr lang="fr-FR" sz="2000" dirty="0" smtClean="0"/>
              <a:t> d’ammoniaque. </a:t>
            </a:r>
            <a:endParaRPr lang="fr-FR" sz="2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274638"/>
            <a:ext cx="8928992" cy="1011222"/>
          </a:xfrm>
        </p:spPr>
        <p:txBody>
          <a:bodyPr/>
          <a:lstStyle/>
          <a:p>
            <a:r>
              <a:rPr lang="fr-FR" sz="1600" dirty="0" smtClean="0"/>
              <a:t>La présence d’acide </a:t>
            </a:r>
            <a:r>
              <a:rPr lang="fr-FR" sz="1600" dirty="0"/>
              <a:t>nitreux HNO</a:t>
            </a:r>
            <a:r>
              <a:rPr lang="fr-FR" sz="1600" baseline="-25000" dirty="0"/>
              <a:t>2</a:t>
            </a:r>
            <a:r>
              <a:rPr lang="fr-FR" sz="1600" dirty="0"/>
              <a:t> </a:t>
            </a:r>
            <a:r>
              <a:rPr lang="fr-FR" sz="1600" dirty="0" smtClean="0"/>
              <a:t>dans l’océan oblige à considérer que  les </a:t>
            </a:r>
            <a:r>
              <a:rPr lang="fr-FR" sz="1600" dirty="0"/>
              <a:t>oxydes d’azote (</a:t>
            </a:r>
            <a:r>
              <a:rPr lang="fr-FR" sz="1600" dirty="0" err="1"/>
              <a:t>NO</a:t>
            </a:r>
            <a:r>
              <a:rPr lang="fr-FR" sz="1600" baseline="-25000" dirty="0" err="1"/>
              <a:t>x</a:t>
            </a:r>
            <a:r>
              <a:rPr lang="fr-FR" sz="1600" dirty="0"/>
              <a:t>) </a:t>
            </a:r>
            <a:r>
              <a:rPr lang="fr-FR" sz="1600" dirty="0" smtClean="0"/>
              <a:t>étaient également présents dans l’atmosphère primitive. Les oxydes d’azote ont une chimie complexe schématisée par les équilibres ci-dessous.  </a:t>
            </a:r>
            <a:br>
              <a:rPr lang="fr-FR" sz="1600" dirty="0" smtClean="0"/>
            </a:br>
            <a:r>
              <a:rPr lang="fr-FR" sz="1600" dirty="0" smtClean="0"/>
              <a:t>Ce système équilibré est un </a:t>
            </a:r>
            <a:r>
              <a:rPr lang="fr-FR" sz="1600" dirty="0" smtClean="0">
                <a:solidFill>
                  <a:srgbClr val="1534D1"/>
                </a:solidFill>
              </a:rPr>
              <a:t>agent</a:t>
            </a:r>
            <a:r>
              <a:rPr lang="fr-FR" sz="1600" dirty="0" smtClean="0"/>
              <a:t> </a:t>
            </a:r>
            <a:r>
              <a:rPr lang="fr-FR" sz="1600" b="1" dirty="0" err="1" smtClean="0">
                <a:solidFill>
                  <a:srgbClr val="1534D1"/>
                </a:solidFill>
              </a:rPr>
              <a:t>nitrosant</a:t>
            </a:r>
            <a:r>
              <a:rPr lang="fr-FR" sz="1600" b="1" dirty="0" smtClean="0">
                <a:solidFill>
                  <a:srgbClr val="1534D1"/>
                </a:solidFill>
              </a:rPr>
              <a:t> </a:t>
            </a:r>
            <a:r>
              <a:rPr lang="fr-FR" sz="1600" dirty="0" smtClean="0">
                <a:solidFill>
                  <a:schemeClr val="tx1"/>
                </a:solidFill>
              </a:rPr>
              <a:t>bien</a:t>
            </a:r>
            <a:r>
              <a:rPr lang="fr-FR" sz="1600" b="1" dirty="0" smtClean="0">
                <a:solidFill>
                  <a:srgbClr val="1534D1"/>
                </a:solidFill>
              </a:rPr>
              <a:t> </a:t>
            </a:r>
            <a:r>
              <a:rPr lang="fr-FR" sz="1600" dirty="0" smtClean="0">
                <a:solidFill>
                  <a:schemeClr val="tx1"/>
                </a:solidFill>
              </a:rPr>
              <a:t>connu des chimistes</a:t>
            </a:r>
            <a:r>
              <a:rPr lang="fr-FR" sz="1600" dirty="0" smtClean="0"/>
              <a:t>.</a:t>
            </a:r>
            <a:endParaRPr lang="fr-FR" sz="1600" dirty="0"/>
          </a:p>
        </p:txBody>
      </p:sp>
      <p:pic>
        <p:nvPicPr>
          <p:cNvPr id="147458" name="Picture 2"/>
          <p:cNvPicPr>
            <a:picLocks noChangeAspect="1" noChangeArrowheads="1"/>
          </p:cNvPicPr>
          <p:nvPr/>
        </p:nvPicPr>
        <p:blipFill>
          <a:blip r:embed="rId2"/>
          <a:srcRect/>
          <a:stretch>
            <a:fillRect/>
          </a:stretch>
        </p:blipFill>
        <p:spPr bwMode="auto">
          <a:xfrm>
            <a:off x="2148713" y="1412776"/>
            <a:ext cx="5101847" cy="51441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Object 4"/>
          <p:cNvGraphicFramePr>
            <a:graphicFrameLocks noChangeAspect="1"/>
          </p:cNvGraphicFramePr>
          <p:nvPr>
            <p:extLst>
              <p:ext uri="{D42A27DB-BD31-4B8C-83A1-F6EECF244321}">
                <p14:modId xmlns:p14="http://schemas.microsoft.com/office/powerpoint/2010/main" val="2174371222"/>
              </p:ext>
            </p:extLst>
          </p:nvPr>
        </p:nvGraphicFramePr>
        <p:xfrm>
          <a:off x="179512" y="2463602"/>
          <a:ext cx="1404938" cy="1541462"/>
        </p:xfrm>
        <a:graphic>
          <a:graphicData uri="http://schemas.openxmlformats.org/presentationml/2006/ole">
            <mc:AlternateContent xmlns:mc="http://schemas.openxmlformats.org/markup-compatibility/2006">
              <mc:Choice xmlns:v="urn:schemas-microsoft-com:vml" Requires="v">
                <p:oleObj spid="_x0000_s169794" name="CS ChemDraw Drawing" r:id="rId3" imgW="1405080" imgH="1541160" progId="ChemDraw.Document.6.0">
                  <p:embed/>
                </p:oleObj>
              </mc:Choice>
              <mc:Fallback>
                <p:oleObj name="CS ChemDraw Drawing" r:id="rId3" imgW="1405080" imgH="1541160"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2463602"/>
                        <a:ext cx="1404938" cy="1541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8" name="Object 6"/>
          <p:cNvGraphicFramePr>
            <a:graphicFrameLocks noChangeAspect="1"/>
          </p:cNvGraphicFramePr>
          <p:nvPr>
            <p:extLst>
              <p:ext uri="{D42A27DB-BD31-4B8C-83A1-F6EECF244321}">
                <p14:modId xmlns:p14="http://schemas.microsoft.com/office/powerpoint/2010/main" val="1826006936"/>
              </p:ext>
            </p:extLst>
          </p:nvPr>
        </p:nvGraphicFramePr>
        <p:xfrm>
          <a:off x="3014512" y="2564904"/>
          <a:ext cx="1818831" cy="1512168"/>
        </p:xfrm>
        <a:graphic>
          <a:graphicData uri="http://schemas.openxmlformats.org/presentationml/2006/ole">
            <mc:AlternateContent xmlns:mc="http://schemas.openxmlformats.org/markup-compatibility/2006">
              <mc:Choice xmlns:v="urn:schemas-microsoft-com:vml" Requires="v">
                <p:oleObj spid="_x0000_s169795" name="CS ChemDraw Drawing" r:id="rId5" imgW="2178720" imgH="1811880" progId="ChemDraw.Document.6.0">
                  <p:embed/>
                </p:oleObj>
              </mc:Choice>
              <mc:Fallback>
                <p:oleObj name="CS ChemDraw Drawing" r:id="rId5" imgW="2178720" imgH="1811880" progId="ChemDraw.Document.6.0">
                  <p:embed/>
                  <p:pic>
                    <p:nvPicPr>
                      <p:cNvPr id="0" name=""/>
                      <p:cNvPicPr>
                        <a:picLocks noChangeAspect="1" noChangeArrowheads="1"/>
                      </p:cNvPicPr>
                      <p:nvPr/>
                    </p:nvPicPr>
                    <p:blipFill>
                      <a:blip r:embed="rId6"/>
                      <a:srcRect/>
                      <a:stretch>
                        <a:fillRect/>
                      </a:stretch>
                    </p:blipFill>
                    <p:spPr bwMode="auto">
                      <a:xfrm>
                        <a:off x="3014512" y="2564904"/>
                        <a:ext cx="1818831" cy="1512168"/>
                      </a:xfrm>
                      <a:prstGeom prst="rect">
                        <a:avLst/>
                      </a:prstGeom>
                      <a:noFill/>
                      <a:ln>
                        <a:noFill/>
                      </a:ln>
                      <a:effectLst/>
                      <a:extLst/>
                    </p:spPr>
                  </p:pic>
                </p:oleObj>
              </mc:Fallback>
            </mc:AlternateContent>
          </a:graphicData>
        </a:graphic>
      </p:graphicFrame>
      <p:graphicFrame>
        <p:nvGraphicFramePr>
          <p:cNvPr id="8199" name="Object 7"/>
          <p:cNvGraphicFramePr>
            <a:graphicFrameLocks noChangeAspect="1"/>
          </p:cNvGraphicFramePr>
          <p:nvPr>
            <p:extLst>
              <p:ext uri="{D42A27DB-BD31-4B8C-83A1-F6EECF244321}">
                <p14:modId xmlns:p14="http://schemas.microsoft.com/office/powerpoint/2010/main" val="665846814"/>
              </p:ext>
            </p:extLst>
          </p:nvPr>
        </p:nvGraphicFramePr>
        <p:xfrm>
          <a:off x="4572000" y="2510209"/>
          <a:ext cx="3551238" cy="1566863"/>
        </p:xfrm>
        <a:graphic>
          <a:graphicData uri="http://schemas.openxmlformats.org/presentationml/2006/ole">
            <mc:AlternateContent xmlns:mc="http://schemas.openxmlformats.org/markup-compatibility/2006">
              <mc:Choice xmlns:v="urn:schemas-microsoft-com:vml" Requires="v">
                <p:oleObj spid="_x0000_s169796" name="CS ChemDraw Drawing" r:id="rId7" imgW="4264920" imgH="1882800" progId="ChemDraw.Document.6.0">
                  <p:embed/>
                </p:oleObj>
              </mc:Choice>
              <mc:Fallback>
                <p:oleObj name="CS ChemDraw Drawing" r:id="rId7" imgW="4264920" imgH="1882800" progId="ChemDraw.Document.6.0">
                  <p:embed/>
                  <p:pic>
                    <p:nvPicPr>
                      <p:cNvPr id="0" name=""/>
                      <p:cNvPicPr>
                        <a:picLocks noChangeAspect="1" noChangeArrowheads="1"/>
                      </p:cNvPicPr>
                      <p:nvPr/>
                    </p:nvPicPr>
                    <p:blipFill>
                      <a:blip r:embed="rId8"/>
                      <a:srcRect/>
                      <a:stretch>
                        <a:fillRect/>
                      </a:stretch>
                    </p:blipFill>
                    <p:spPr bwMode="auto">
                      <a:xfrm>
                        <a:off x="4572000" y="2510209"/>
                        <a:ext cx="3551238" cy="1566863"/>
                      </a:xfrm>
                      <a:prstGeom prst="rect">
                        <a:avLst/>
                      </a:prstGeom>
                      <a:noFill/>
                      <a:ln>
                        <a:noFill/>
                      </a:ln>
                      <a:effectLst/>
                      <a:extLst/>
                    </p:spPr>
                  </p:pic>
                </p:oleObj>
              </mc:Fallback>
            </mc:AlternateContent>
          </a:graphicData>
        </a:graphic>
      </p:graphicFrame>
      <p:graphicFrame>
        <p:nvGraphicFramePr>
          <p:cNvPr id="8200" name="Object 8"/>
          <p:cNvGraphicFramePr>
            <a:graphicFrameLocks noChangeAspect="1"/>
          </p:cNvGraphicFramePr>
          <p:nvPr>
            <p:extLst>
              <p:ext uri="{D42A27DB-BD31-4B8C-83A1-F6EECF244321}">
                <p14:modId xmlns:p14="http://schemas.microsoft.com/office/powerpoint/2010/main" val="350416508"/>
              </p:ext>
            </p:extLst>
          </p:nvPr>
        </p:nvGraphicFramePr>
        <p:xfrm>
          <a:off x="5808885" y="4725144"/>
          <a:ext cx="1873251" cy="1795463"/>
        </p:xfrm>
        <a:graphic>
          <a:graphicData uri="http://schemas.openxmlformats.org/presentationml/2006/ole">
            <mc:AlternateContent xmlns:mc="http://schemas.openxmlformats.org/markup-compatibility/2006">
              <mc:Choice xmlns:v="urn:schemas-microsoft-com:vml" Requires="v">
                <p:oleObj spid="_x0000_s169797" name="CS ChemDraw Drawing" r:id="rId9" imgW="2400120" imgH="2300040" progId="ChemDraw.Document.6.0">
                  <p:embed/>
                </p:oleObj>
              </mc:Choice>
              <mc:Fallback>
                <p:oleObj name="CS ChemDraw Drawing" r:id="rId9" imgW="2400120" imgH="2300040" progId="ChemDraw.Document.6.0">
                  <p:embed/>
                  <p:pic>
                    <p:nvPicPr>
                      <p:cNvPr id="0" name=""/>
                      <p:cNvPicPr>
                        <a:picLocks noChangeAspect="1" noChangeArrowheads="1"/>
                      </p:cNvPicPr>
                      <p:nvPr/>
                    </p:nvPicPr>
                    <p:blipFill>
                      <a:blip r:embed="rId10"/>
                      <a:srcRect/>
                      <a:stretch>
                        <a:fillRect/>
                      </a:stretch>
                    </p:blipFill>
                    <p:spPr bwMode="auto">
                      <a:xfrm>
                        <a:off x="5808885" y="4725144"/>
                        <a:ext cx="1873251" cy="1795463"/>
                      </a:xfrm>
                      <a:prstGeom prst="rect">
                        <a:avLst/>
                      </a:prstGeom>
                      <a:noFill/>
                      <a:ln>
                        <a:noFill/>
                      </a:ln>
                      <a:effectLst/>
                      <a:extLst/>
                    </p:spPr>
                  </p:pic>
                </p:oleObj>
              </mc:Fallback>
            </mc:AlternateContent>
          </a:graphicData>
        </a:graphic>
      </p:graphicFrame>
      <p:graphicFrame>
        <p:nvGraphicFramePr>
          <p:cNvPr id="8204" name="Object 12"/>
          <p:cNvGraphicFramePr>
            <a:graphicFrameLocks noChangeAspect="1"/>
          </p:cNvGraphicFramePr>
          <p:nvPr>
            <p:extLst>
              <p:ext uri="{D42A27DB-BD31-4B8C-83A1-F6EECF244321}">
                <p14:modId xmlns:p14="http://schemas.microsoft.com/office/powerpoint/2010/main" val="68393465"/>
              </p:ext>
            </p:extLst>
          </p:nvPr>
        </p:nvGraphicFramePr>
        <p:xfrm>
          <a:off x="3090863" y="4687888"/>
          <a:ext cx="1763712" cy="2151062"/>
        </p:xfrm>
        <a:graphic>
          <a:graphicData uri="http://schemas.openxmlformats.org/presentationml/2006/ole">
            <mc:AlternateContent xmlns:mc="http://schemas.openxmlformats.org/markup-compatibility/2006">
              <mc:Choice xmlns:v="urn:schemas-microsoft-com:vml" Requires="v">
                <p:oleObj spid="_x0000_s169798" name="CS ChemDraw Drawing" r:id="rId11" imgW="2282760" imgH="2782440" progId="ChemDraw.Document.6.0">
                  <p:embed/>
                </p:oleObj>
              </mc:Choice>
              <mc:Fallback>
                <p:oleObj name="CS ChemDraw Drawing" r:id="rId11" imgW="2282760" imgH="2782440" progId="ChemDraw.Document.6.0">
                  <p:embed/>
                  <p:pic>
                    <p:nvPicPr>
                      <p:cNvPr id="0" name=""/>
                      <p:cNvPicPr>
                        <a:picLocks noChangeAspect="1" noChangeArrowheads="1"/>
                      </p:cNvPicPr>
                      <p:nvPr/>
                    </p:nvPicPr>
                    <p:blipFill>
                      <a:blip r:embed="rId12"/>
                      <a:srcRect/>
                      <a:stretch>
                        <a:fillRect/>
                      </a:stretch>
                    </p:blipFill>
                    <p:spPr bwMode="auto">
                      <a:xfrm>
                        <a:off x="3090863" y="4687888"/>
                        <a:ext cx="1763712" cy="2151062"/>
                      </a:xfrm>
                      <a:prstGeom prst="rect">
                        <a:avLst/>
                      </a:prstGeom>
                      <a:noFill/>
                      <a:ln>
                        <a:noFill/>
                      </a:ln>
                      <a:effectLst/>
                      <a:extLst/>
                    </p:spPr>
                  </p:pic>
                </p:oleObj>
              </mc:Fallback>
            </mc:AlternateContent>
          </a:graphicData>
        </a:graphic>
      </p:graphicFrame>
      <p:graphicFrame>
        <p:nvGraphicFramePr>
          <p:cNvPr id="3" name="Objet 2"/>
          <p:cNvGraphicFramePr>
            <a:graphicFrameLocks noChangeAspect="1"/>
          </p:cNvGraphicFramePr>
          <p:nvPr>
            <p:extLst>
              <p:ext uri="{D42A27DB-BD31-4B8C-83A1-F6EECF244321}">
                <p14:modId xmlns:p14="http://schemas.microsoft.com/office/powerpoint/2010/main" val="4143025452"/>
              </p:ext>
            </p:extLst>
          </p:nvPr>
        </p:nvGraphicFramePr>
        <p:xfrm>
          <a:off x="2260092" y="1410196"/>
          <a:ext cx="1492189" cy="1370732"/>
        </p:xfrm>
        <a:graphic>
          <a:graphicData uri="http://schemas.openxmlformats.org/presentationml/2006/ole">
            <mc:AlternateContent xmlns:mc="http://schemas.openxmlformats.org/markup-compatibility/2006">
              <mc:Choice xmlns:v="urn:schemas-microsoft-com:vml" Requires="v">
                <p:oleObj spid="_x0000_s169799" name="CS ChemDraw Drawing" r:id="rId13" imgW="2178720" imgH="2001600" progId="ChemDraw.Document.6.0">
                  <p:embed/>
                </p:oleObj>
              </mc:Choice>
              <mc:Fallback>
                <p:oleObj name="CS ChemDraw Drawing" r:id="rId13" imgW="2178720" imgH="2001600" progId="ChemDraw.Document.6.0">
                  <p:embed/>
                  <p:pic>
                    <p:nvPicPr>
                      <p:cNvPr id="0" name="Object 6"/>
                      <p:cNvPicPr>
                        <a:picLocks noChangeAspect="1" noChangeArrowheads="1"/>
                      </p:cNvPicPr>
                      <p:nvPr/>
                    </p:nvPicPr>
                    <p:blipFill>
                      <a:blip r:embed="rId14"/>
                      <a:srcRect/>
                      <a:stretch>
                        <a:fillRect/>
                      </a:stretch>
                    </p:blipFill>
                    <p:spPr bwMode="auto">
                      <a:xfrm>
                        <a:off x="2260092" y="1410196"/>
                        <a:ext cx="1492189" cy="1370732"/>
                      </a:xfrm>
                      <a:prstGeom prst="rect">
                        <a:avLst/>
                      </a:prstGeom>
                      <a:noFill/>
                      <a:ln>
                        <a:noFill/>
                      </a:ln>
                      <a:effectLst/>
                    </p:spPr>
                  </p:pic>
                </p:oleObj>
              </mc:Fallback>
            </mc:AlternateContent>
          </a:graphicData>
        </a:graphic>
      </p:graphicFrame>
      <p:cxnSp>
        <p:nvCxnSpPr>
          <p:cNvPr id="5" name="Connecteur droit avec flèche 4"/>
          <p:cNvCxnSpPr/>
          <p:nvPr/>
        </p:nvCxnSpPr>
        <p:spPr>
          <a:xfrm flipV="1">
            <a:off x="1547664" y="2232763"/>
            <a:ext cx="432048" cy="288032"/>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flipH="1">
            <a:off x="1619672" y="2276872"/>
            <a:ext cx="432048" cy="288032"/>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a:off x="2275396" y="3074086"/>
            <a:ext cx="496404"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flipH="1">
            <a:off x="2249266" y="3140968"/>
            <a:ext cx="496404"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36512" y="4057327"/>
            <a:ext cx="2520280" cy="307777"/>
          </a:xfrm>
          <a:prstGeom prst="rect">
            <a:avLst/>
          </a:prstGeom>
          <a:noFill/>
        </p:spPr>
        <p:txBody>
          <a:bodyPr wrap="square" rtlCol="0">
            <a:spAutoFit/>
          </a:bodyPr>
          <a:lstStyle/>
          <a:p>
            <a:r>
              <a:rPr lang="fr-FR" sz="1400" b="1" dirty="0" err="1" smtClean="0"/>
              <a:t>Carbamoyl</a:t>
            </a:r>
            <a:r>
              <a:rPr lang="fr-FR" sz="1400" b="1" dirty="0" smtClean="0"/>
              <a:t>-aminoacides</a:t>
            </a:r>
            <a:endParaRPr lang="fr-FR" sz="1400" b="1" dirty="0"/>
          </a:p>
        </p:txBody>
      </p:sp>
      <p:sp>
        <p:nvSpPr>
          <p:cNvPr id="15" name="ZoneTexte 14"/>
          <p:cNvSpPr txBox="1"/>
          <p:nvPr/>
        </p:nvSpPr>
        <p:spPr>
          <a:xfrm>
            <a:off x="72008" y="116632"/>
            <a:ext cx="9036496" cy="1169551"/>
          </a:xfrm>
          <a:prstGeom prst="rect">
            <a:avLst/>
          </a:prstGeom>
          <a:noFill/>
        </p:spPr>
        <p:txBody>
          <a:bodyPr wrap="square" rtlCol="0">
            <a:spAutoFit/>
          </a:bodyPr>
          <a:lstStyle/>
          <a:p>
            <a:pPr algn="ctr"/>
            <a:r>
              <a:rPr lang="fr-FR" sz="1400" dirty="0" smtClean="0"/>
              <a:t>Les connaissances sur la nitrosation des urées, nous ont conduit à </a:t>
            </a:r>
            <a:r>
              <a:rPr lang="fr-FR" sz="1400" dirty="0" smtClean="0">
                <a:hlinkClick r:id="rId15" action="ppaction://hlinkfile"/>
              </a:rPr>
              <a:t>étudier </a:t>
            </a:r>
            <a:r>
              <a:rPr lang="fr-FR" sz="1400" dirty="0" smtClean="0"/>
              <a:t>l’action des </a:t>
            </a:r>
            <a:r>
              <a:rPr lang="fr-FR" sz="1400" dirty="0" err="1" smtClean="0"/>
              <a:t>NOx</a:t>
            </a:r>
            <a:r>
              <a:rPr lang="fr-FR" sz="1400" dirty="0" smtClean="0"/>
              <a:t> sur </a:t>
            </a:r>
            <a:r>
              <a:rPr lang="fr-FR" sz="1400" dirty="0"/>
              <a:t>les </a:t>
            </a:r>
            <a:r>
              <a:rPr lang="fr-FR" sz="1400" dirty="0" smtClean="0"/>
              <a:t>carbamoyl-aminoacides (urée dissymétrique). Cette réaction conduit à la formation de traces d’</a:t>
            </a:r>
            <a:r>
              <a:rPr lang="fr-FR" sz="1400" dirty="0" err="1" smtClean="0"/>
              <a:t>hydroxyacides</a:t>
            </a:r>
            <a:r>
              <a:rPr lang="fr-FR" sz="1400" dirty="0" smtClean="0"/>
              <a:t> et à la formation  quasi quantitative des N-</a:t>
            </a:r>
            <a:r>
              <a:rPr lang="fr-FR" sz="1400" dirty="0" err="1" smtClean="0"/>
              <a:t>carboxyanhydrides</a:t>
            </a:r>
            <a:r>
              <a:rPr lang="fr-FR" sz="1400" dirty="0" smtClean="0"/>
              <a:t> d’aminoacides (NCA) </a:t>
            </a:r>
          </a:p>
          <a:p>
            <a:pPr algn="ctr"/>
            <a:r>
              <a:rPr lang="fr-FR" sz="1400" dirty="0" smtClean="0"/>
              <a:t>précurseurs bien connus des peptides.</a:t>
            </a:r>
          </a:p>
          <a:p>
            <a:pPr algn="ctr"/>
            <a:r>
              <a:rPr lang="fr-FR" sz="1400" dirty="0" smtClean="0"/>
              <a:t>  Cette nouvelle réaction à été protégée par un brevet CNRS-UM2.</a:t>
            </a:r>
            <a:endParaRPr lang="fr-FR" sz="1400" dirty="0"/>
          </a:p>
        </p:txBody>
      </p:sp>
      <p:sp>
        <p:nvSpPr>
          <p:cNvPr id="16" name="ZoneTexte 15"/>
          <p:cNvSpPr txBox="1"/>
          <p:nvPr/>
        </p:nvSpPr>
        <p:spPr>
          <a:xfrm>
            <a:off x="1547664" y="2649942"/>
            <a:ext cx="1008112" cy="882293"/>
          </a:xfrm>
          <a:prstGeom prst="rect">
            <a:avLst/>
          </a:prstGeom>
          <a:noFill/>
        </p:spPr>
        <p:txBody>
          <a:bodyPr wrap="square" rtlCol="0">
            <a:spAutoFit/>
          </a:bodyPr>
          <a:lstStyle/>
          <a:p>
            <a:pPr algn="ctr"/>
            <a:r>
              <a:rPr lang="fr-FR" sz="1400" b="1" dirty="0" err="1" smtClean="0">
                <a:solidFill>
                  <a:srgbClr val="C00000"/>
                </a:solidFill>
              </a:rPr>
              <a:t>NOx</a:t>
            </a:r>
            <a:endParaRPr lang="fr-FR" sz="1400" b="1" baseline="-25000" dirty="0" smtClean="0">
              <a:solidFill>
                <a:srgbClr val="C00000"/>
              </a:solidFill>
            </a:endParaRPr>
          </a:p>
          <a:p>
            <a:endParaRPr lang="fr-FR" sz="1400" baseline="-25000" dirty="0" smtClean="0"/>
          </a:p>
          <a:p>
            <a:r>
              <a:rPr lang="fr-FR" sz="1400" dirty="0" smtClean="0"/>
              <a:t> </a:t>
            </a:r>
          </a:p>
          <a:p>
            <a:r>
              <a:rPr lang="fr-FR" sz="1400" b="1" dirty="0" smtClean="0">
                <a:solidFill>
                  <a:srgbClr val="C00000"/>
                </a:solidFill>
              </a:rPr>
              <a:t>ON</a:t>
            </a:r>
            <a:r>
              <a:rPr lang="fr-FR" sz="1400" b="1" baseline="30000" dirty="0" smtClean="0">
                <a:solidFill>
                  <a:srgbClr val="C00000"/>
                </a:solidFill>
              </a:rPr>
              <a:t>+</a:t>
            </a:r>
            <a:r>
              <a:rPr lang="fr-FR" sz="1400" b="1" dirty="0" smtClean="0">
                <a:solidFill>
                  <a:srgbClr val="C00000"/>
                </a:solidFill>
              </a:rPr>
              <a:t>  NO</a:t>
            </a:r>
            <a:r>
              <a:rPr lang="fr-FR" sz="1400" b="1" baseline="-25000" dirty="0" smtClean="0">
                <a:solidFill>
                  <a:srgbClr val="C00000"/>
                </a:solidFill>
              </a:rPr>
              <a:t>2</a:t>
            </a:r>
            <a:r>
              <a:rPr lang="fr-FR" sz="1400" b="1" baseline="30000" dirty="0" smtClean="0">
                <a:solidFill>
                  <a:srgbClr val="C00000"/>
                </a:solidFill>
              </a:rPr>
              <a:t>-</a:t>
            </a:r>
            <a:endParaRPr lang="fr-FR" sz="1400" b="1" baseline="30000" dirty="0">
              <a:solidFill>
                <a:srgbClr val="C00000"/>
              </a:solidFill>
            </a:endParaRPr>
          </a:p>
        </p:txBody>
      </p:sp>
      <p:cxnSp>
        <p:nvCxnSpPr>
          <p:cNvPr id="19" name="Connecteur droit avec flèche 18"/>
          <p:cNvCxnSpPr/>
          <p:nvPr/>
        </p:nvCxnSpPr>
        <p:spPr>
          <a:xfrm>
            <a:off x="1979712" y="3009982"/>
            <a:ext cx="0" cy="216024"/>
          </a:xfrm>
          <a:prstGeom prst="straightConnector1">
            <a:avLst/>
          </a:prstGeom>
          <a:ln w="15875" cmpd="sng">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p:nvPr/>
        </p:nvCxnSpPr>
        <p:spPr>
          <a:xfrm flipV="1">
            <a:off x="2051720" y="2990178"/>
            <a:ext cx="0" cy="235828"/>
          </a:xfrm>
          <a:prstGeom prst="straightConnector1">
            <a:avLst/>
          </a:prstGeom>
          <a:ln w="15875" cmpd="sng">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341" name="Connecteur droit avec flèche 14340"/>
          <p:cNvCxnSpPr/>
          <p:nvPr/>
        </p:nvCxnSpPr>
        <p:spPr>
          <a:xfrm>
            <a:off x="3635896" y="1772816"/>
            <a:ext cx="2880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Connecteur droit avec flèche 43"/>
          <p:cNvCxnSpPr/>
          <p:nvPr/>
        </p:nvCxnSpPr>
        <p:spPr>
          <a:xfrm>
            <a:off x="3923928" y="1916832"/>
            <a:ext cx="2880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Connecteur droit avec flèche 44"/>
          <p:cNvCxnSpPr/>
          <p:nvPr/>
        </p:nvCxnSpPr>
        <p:spPr>
          <a:xfrm>
            <a:off x="4355976" y="2060848"/>
            <a:ext cx="2880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342" name="ZoneTexte 14341"/>
          <p:cNvSpPr txBox="1"/>
          <p:nvPr/>
        </p:nvSpPr>
        <p:spPr>
          <a:xfrm>
            <a:off x="4788024" y="1763524"/>
            <a:ext cx="2880320" cy="369332"/>
          </a:xfrm>
          <a:prstGeom prst="rect">
            <a:avLst/>
          </a:prstGeom>
          <a:noFill/>
        </p:spPr>
        <p:txBody>
          <a:bodyPr wrap="square" rtlCol="0">
            <a:spAutoFit/>
          </a:bodyPr>
          <a:lstStyle/>
          <a:p>
            <a:r>
              <a:rPr lang="fr-FR" dirty="0" smtClean="0">
                <a:latin typeface="Symbol" panose="05050102010706020507" pitchFamily="18" charset="2"/>
              </a:rPr>
              <a:t>a</a:t>
            </a:r>
            <a:r>
              <a:rPr lang="fr-FR" dirty="0" smtClean="0"/>
              <a:t>-hydroxy acides (traces)</a:t>
            </a:r>
            <a:endParaRPr lang="fr-FR" dirty="0"/>
          </a:p>
        </p:txBody>
      </p:sp>
      <p:cxnSp>
        <p:nvCxnSpPr>
          <p:cNvPr id="4" name="Connecteur droit avec flèche 3"/>
          <p:cNvCxnSpPr/>
          <p:nvPr/>
        </p:nvCxnSpPr>
        <p:spPr>
          <a:xfrm>
            <a:off x="2123728" y="3176972"/>
            <a:ext cx="0" cy="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5868144" y="4231482"/>
            <a:ext cx="1584176" cy="523220"/>
          </a:xfrm>
          <a:prstGeom prst="rect">
            <a:avLst/>
          </a:prstGeom>
          <a:noFill/>
        </p:spPr>
        <p:txBody>
          <a:bodyPr wrap="square" rtlCol="0">
            <a:spAutoFit/>
          </a:bodyPr>
          <a:lstStyle/>
          <a:p>
            <a:pPr algn="ctr"/>
            <a:r>
              <a:rPr lang="fr-FR" sz="1400" dirty="0" smtClean="0"/>
              <a:t>Réaction irréversible</a:t>
            </a:r>
            <a:endParaRPr lang="fr-FR" sz="1400" dirty="0"/>
          </a:p>
        </p:txBody>
      </p:sp>
      <p:cxnSp>
        <p:nvCxnSpPr>
          <p:cNvPr id="8" name="Connecteur droit avec flèche 7"/>
          <p:cNvCxnSpPr/>
          <p:nvPr/>
        </p:nvCxnSpPr>
        <p:spPr>
          <a:xfrm>
            <a:off x="6660232" y="4149080"/>
            <a:ext cx="0" cy="67710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4499992" y="5157192"/>
            <a:ext cx="1152128" cy="523220"/>
          </a:xfrm>
          <a:prstGeom prst="rect">
            <a:avLst/>
          </a:prstGeom>
          <a:noFill/>
        </p:spPr>
        <p:txBody>
          <a:bodyPr wrap="square" rtlCol="0">
            <a:spAutoFit/>
          </a:bodyPr>
          <a:lstStyle/>
          <a:p>
            <a:r>
              <a:rPr lang="fr-FR" sz="1400" dirty="0" smtClean="0"/>
              <a:t>Réaction</a:t>
            </a:r>
          </a:p>
          <a:p>
            <a:r>
              <a:rPr lang="fr-FR" sz="1400" dirty="0" smtClean="0"/>
              <a:t>irréversible</a:t>
            </a:r>
            <a:endParaRPr lang="fr-FR" sz="1400" dirty="0"/>
          </a:p>
        </p:txBody>
      </p:sp>
      <p:cxnSp>
        <p:nvCxnSpPr>
          <p:cNvPr id="30" name="Connecteur droit avec flèche 29"/>
          <p:cNvCxnSpPr/>
          <p:nvPr/>
        </p:nvCxnSpPr>
        <p:spPr>
          <a:xfrm flipH="1">
            <a:off x="4644008" y="5445224"/>
            <a:ext cx="72008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5410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checkerboard(across)">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8198"/>
                                        </p:tgtEl>
                                        <p:attrNameLst>
                                          <p:attrName>style.visibility</p:attrName>
                                        </p:attrNameLst>
                                      </p:cBhvr>
                                      <p:to>
                                        <p:strVal val="visible"/>
                                      </p:to>
                                    </p:set>
                                    <p:animEffect transition="in" filter="checkerboard(across)">
                                      <p:cBhvr>
                                        <p:cTn id="30" dur="500"/>
                                        <p:tgtEl>
                                          <p:spTgt spid="8198"/>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34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34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nodeType="clickEffect">
                                  <p:stCondLst>
                                    <p:cond delay="0"/>
                                  </p:stCondLst>
                                  <p:childTnLst>
                                    <p:set>
                                      <p:cBhvr>
                                        <p:cTn id="44" dur="1" fill="hold">
                                          <p:stCondLst>
                                            <p:cond delay="0"/>
                                          </p:stCondLst>
                                        </p:cTn>
                                        <p:tgtEl>
                                          <p:spTgt spid="8199"/>
                                        </p:tgtEl>
                                        <p:attrNameLst>
                                          <p:attrName>style.visibility</p:attrName>
                                        </p:attrNameLst>
                                      </p:cBhvr>
                                      <p:to>
                                        <p:strVal val="visible"/>
                                      </p:to>
                                    </p:set>
                                    <p:animEffect transition="in" filter="checkerboard(across)">
                                      <p:cBhvr>
                                        <p:cTn id="45" dur="500"/>
                                        <p:tgtEl>
                                          <p:spTgt spid="8199"/>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8"/>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6"/>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5" presetClass="entr" presetSubtype="10" fill="hold" nodeType="clickEffect">
                                  <p:stCondLst>
                                    <p:cond delay="0"/>
                                  </p:stCondLst>
                                  <p:childTnLst>
                                    <p:set>
                                      <p:cBhvr>
                                        <p:cTn id="55" dur="1" fill="hold">
                                          <p:stCondLst>
                                            <p:cond delay="0"/>
                                          </p:stCondLst>
                                        </p:cTn>
                                        <p:tgtEl>
                                          <p:spTgt spid="8200"/>
                                        </p:tgtEl>
                                        <p:attrNameLst>
                                          <p:attrName>style.visibility</p:attrName>
                                        </p:attrNameLst>
                                      </p:cBhvr>
                                      <p:to>
                                        <p:strVal val="visible"/>
                                      </p:to>
                                    </p:set>
                                    <p:animEffect transition="in" filter="checkerboard(across)">
                                      <p:cBhvr>
                                        <p:cTn id="56" dur="500"/>
                                        <p:tgtEl>
                                          <p:spTgt spid="8200"/>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nodeType="clickEffect">
                                  <p:stCondLst>
                                    <p:cond delay="0"/>
                                  </p:stCondLst>
                                  <p:childTnLst>
                                    <p:set>
                                      <p:cBhvr>
                                        <p:cTn id="66" dur="1" fill="hold">
                                          <p:stCondLst>
                                            <p:cond delay="0"/>
                                          </p:stCondLst>
                                        </p:cTn>
                                        <p:tgtEl>
                                          <p:spTgt spid="8204"/>
                                        </p:tgtEl>
                                        <p:attrNameLst>
                                          <p:attrName>style.visibility</p:attrName>
                                        </p:attrNameLst>
                                      </p:cBhvr>
                                      <p:to>
                                        <p:strVal val="visible"/>
                                      </p:to>
                                    </p:set>
                                    <p:animEffect transition="in" filter="box(in)">
                                      <p:cBhvr>
                                        <p:cTn id="67" dur="500"/>
                                        <p:tgtEl>
                                          <p:spTgt spid="8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4342" grpId="0"/>
      <p:bldP spid="6"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re 1"/>
          <p:cNvSpPr>
            <a:spLocks noGrp="1"/>
          </p:cNvSpPr>
          <p:nvPr>
            <p:ph type="title"/>
          </p:nvPr>
        </p:nvSpPr>
        <p:spPr>
          <a:xfrm>
            <a:off x="251520" y="274638"/>
            <a:ext cx="8640960" cy="1143000"/>
          </a:xfrm>
        </p:spPr>
        <p:txBody>
          <a:bodyPr/>
          <a:lstStyle/>
          <a:p>
            <a:r>
              <a:rPr lang="fr-FR" sz="2000" dirty="0" smtClean="0"/>
              <a:t>L’aspect extraordinaire de cette réaction est qu’elle se produit sans solvant. Les cristaux de carbamoyl-aminoacides en présence d’une atmosphère d’oxydes d’azote (photos ci-dessous) se transforment en cristaux de NCA d’aminoacides . </a:t>
            </a:r>
          </a:p>
        </p:txBody>
      </p:sp>
      <p:pic>
        <p:nvPicPr>
          <p:cNvPr id="40963" name="Picture 4"/>
          <p:cNvPicPr>
            <a:picLocks noChangeAspect="1" noChangeArrowheads="1"/>
          </p:cNvPicPr>
          <p:nvPr/>
        </p:nvPicPr>
        <p:blipFill>
          <a:blip r:embed="rId2"/>
          <a:srcRect/>
          <a:stretch>
            <a:fillRect/>
          </a:stretch>
        </p:blipFill>
        <p:spPr bwMode="auto">
          <a:xfrm>
            <a:off x="1357313" y="1556792"/>
            <a:ext cx="6372225" cy="1952625"/>
          </a:xfrm>
          <a:prstGeom prst="rect">
            <a:avLst/>
          </a:prstGeom>
          <a:noFill/>
          <a:ln w="9525">
            <a:noFill/>
            <a:miter lim="800000"/>
            <a:headEnd/>
            <a:tailEnd/>
          </a:ln>
        </p:spPr>
      </p:pic>
      <p:sp>
        <p:nvSpPr>
          <p:cNvPr id="40964" name="ZoneTexte 4"/>
          <p:cNvSpPr txBox="1">
            <a:spLocks noChangeArrowheads="1"/>
          </p:cNvSpPr>
          <p:nvPr/>
        </p:nvSpPr>
        <p:spPr bwMode="auto">
          <a:xfrm>
            <a:off x="1000100" y="3717032"/>
            <a:ext cx="2071688" cy="584775"/>
          </a:xfrm>
          <a:prstGeom prst="rect">
            <a:avLst/>
          </a:prstGeom>
          <a:noFill/>
          <a:ln w="9525">
            <a:noFill/>
            <a:miter lim="800000"/>
            <a:headEnd/>
            <a:tailEnd/>
          </a:ln>
        </p:spPr>
        <p:txBody>
          <a:bodyPr>
            <a:spAutoFit/>
          </a:bodyPr>
          <a:lstStyle/>
          <a:p>
            <a:r>
              <a:rPr lang="fr-FR" sz="1600" dirty="0"/>
              <a:t>Cristaux de Carbamoyl-Valine</a:t>
            </a:r>
          </a:p>
        </p:txBody>
      </p:sp>
      <p:sp>
        <p:nvSpPr>
          <p:cNvPr id="40965" name="ZoneTexte 5"/>
          <p:cNvSpPr txBox="1">
            <a:spLocks noChangeArrowheads="1"/>
          </p:cNvSpPr>
          <p:nvPr/>
        </p:nvSpPr>
        <p:spPr bwMode="auto">
          <a:xfrm>
            <a:off x="3059832" y="3573016"/>
            <a:ext cx="2808312" cy="2031325"/>
          </a:xfrm>
          <a:prstGeom prst="rect">
            <a:avLst/>
          </a:prstGeom>
          <a:noFill/>
          <a:ln w="9525">
            <a:noFill/>
            <a:miter lim="800000"/>
            <a:headEnd/>
            <a:tailEnd/>
          </a:ln>
        </p:spPr>
        <p:txBody>
          <a:bodyPr wrap="square">
            <a:spAutoFit/>
          </a:bodyPr>
          <a:lstStyle/>
          <a:p>
            <a:r>
              <a:rPr lang="fr-FR" sz="1600" dirty="0" smtClean="0"/>
              <a:t>Le mélange gazeux de </a:t>
            </a:r>
            <a:r>
              <a:rPr lang="fr-FR" sz="1600" b="1" dirty="0" err="1" smtClean="0">
                <a:solidFill>
                  <a:srgbClr val="FF0000"/>
                </a:solidFill>
              </a:rPr>
              <a:t>NO</a:t>
            </a:r>
            <a:r>
              <a:rPr lang="fr-FR" sz="1600" b="1" baseline="-25000" dirty="0" err="1" smtClean="0">
                <a:solidFill>
                  <a:srgbClr val="FF0000"/>
                </a:solidFill>
              </a:rPr>
              <a:t>x</a:t>
            </a:r>
            <a:r>
              <a:rPr lang="fr-FR" sz="1600" dirty="0" smtClean="0"/>
              <a:t> </a:t>
            </a:r>
            <a:r>
              <a:rPr lang="fr-FR" sz="1600" dirty="0"/>
              <a:t>sur les Cristaux de </a:t>
            </a:r>
            <a:r>
              <a:rPr lang="fr-FR" sz="1600" dirty="0" err="1" smtClean="0"/>
              <a:t>Carbamoyl</a:t>
            </a:r>
            <a:r>
              <a:rPr lang="fr-FR" sz="1600" dirty="0" smtClean="0"/>
              <a:t>-Valine</a:t>
            </a:r>
            <a:r>
              <a:rPr lang="fr-FR" sz="1600" dirty="0">
                <a:sym typeface="Wingdings" pitchFamily="2" charset="2"/>
              </a:rPr>
              <a:t> </a:t>
            </a:r>
            <a:r>
              <a:rPr lang="fr-FR" sz="1600" dirty="0" smtClean="0">
                <a:sym typeface="Wingdings" pitchFamily="2" charset="2"/>
              </a:rPr>
              <a:t>provoque un dégagement gazeux N</a:t>
            </a:r>
            <a:r>
              <a:rPr lang="fr-FR" sz="1600" baseline="-25000" dirty="0" smtClean="0">
                <a:sym typeface="Wingdings" pitchFamily="2" charset="2"/>
              </a:rPr>
              <a:t>2</a:t>
            </a:r>
            <a:r>
              <a:rPr lang="fr-FR" sz="1600" dirty="0" smtClean="0">
                <a:sym typeface="Wingdings" pitchFamily="2" charset="2"/>
              </a:rPr>
              <a:t> la formation d’eau et d’acide nitreux HNO</a:t>
            </a:r>
            <a:r>
              <a:rPr lang="fr-FR" sz="1600" baseline="-25000" dirty="0" smtClean="0">
                <a:sym typeface="Wingdings" pitchFamily="2" charset="2"/>
              </a:rPr>
              <a:t>2</a:t>
            </a:r>
            <a:r>
              <a:rPr lang="fr-FR" sz="1600" dirty="0" smtClean="0">
                <a:sym typeface="Wingdings" pitchFamily="2" charset="2"/>
              </a:rPr>
              <a:t> (pH ~1,5)</a:t>
            </a:r>
          </a:p>
          <a:p>
            <a:endParaRPr lang="fr-FR" sz="1600" dirty="0">
              <a:sym typeface="Wingdings" pitchFamily="2" charset="2"/>
            </a:endParaRPr>
          </a:p>
          <a:p>
            <a:r>
              <a:rPr lang="fr-FR" sz="1400" dirty="0" smtClean="0"/>
              <a:t>Photos Pr </a:t>
            </a:r>
            <a:r>
              <a:rPr lang="fr-FR" sz="1400" dirty="0"/>
              <a:t>Jacques Taillades</a:t>
            </a:r>
          </a:p>
        </p:txBody>
      </p:sp>
      <p:sp>
        <p:nvSpPr>
          <p:cNvPr id="40966" name="Rectangle 6"/>
          <p:cNvSpPr>
            <a:spLocks noChangeArrowheads="1"/>
          </p:cNvSpPr>
          <p:nvPr/>
        </p:nvSpPr>
        <p:spPr bwMode="auto">
          <a:xfrm>
            <a:off x="5868144" y="3501008"/>
            <a:ext cx="3107155" cy="2308324"/>
          </a:xfrm>
          <a:prstGeom prst="rect">
            <a:avLst/>
          </a:prstGeom>
          <a:noFill/>
          <a:ln w="9525">
            <a:noFill/>
            <a:miter lim="800000"/>
            <a:headEnd/>
            <a:tailEnd/>
          </a:ln>
        </p:spPr>
        <p:txBody>
          <a:bodyPr wrap="square">
            <a:spAutoFit/>
          </a:bodyPr>
          <a:lstStyle/>
          <a:p>
            <a:r>
              <a:rPr lang="fr-FR" sz="1600" dirty="0" smtClean="0">
                <a:solidFill>
                  <a:srgbClr val="000000"/>
                </a:solidFill>
              </a:rPr>
              <a:t>Le résultat spectaculaire est la transformation des cristaux de carbamoyl valine (photo de gauche) en cristaux de NCA-valine (photo </a:t>
            </a:r>
            <a:r>
              <a:rPr lang="fr-FR" sz="1600" dirty="0">
                <a:solidFill>
                  <a:srgbClr val="000000"/>
                </a:solidFill>
              </a:rPr>
              <a:t>de droite</a:t>
            </a:r>
            <a:r>
              <a:rPr lang="fr-FR" sz="1600" dirty="0" smtClean="0">
                <a:solidFill>
                  <a:srgbClr val="000000"/>
                </a:solidFill>
              </a:rPr>
              <a:t>).</a:t>
            </a:r>
          </a:p>
          <a:p>
            <a:r>
              <a:rPr lang="fr-FR" sz="1600" dirty="0" smtClean="0">
                <a:solidFill>
                  <a:srgbClr val="000000"/>
                </a:solidFill>
              </a:rPr>
              <a:t>L’eau de formation s’évapore lors du léger dégagement de chaleur de la réaction. L’acide nitreux stabilise les NCA.</a:t>
            </a:r>
            <a:endParaRPr lang="fr-FR" sz="1600" dirty="0">
              <a:solidFill>
                <a:srgbClr val="000000"/>
              </a:solidFill>
            </a:endParaRPr>
          </a:p>
        </p:txBody>
      </p:sp>
      <p:sp>
        <p:nvSpPr>
          <p:cNvPr id="2" name="ZoneTexte 1"/>
          <p:cNvSpPr txBox="1"/>
          <p:nvPr/>
        </p:nvSpPr>
        <p:spPr>
          <a:xfrm>
            <a:off x="133207" y="6258798"/>
            <a:ext cx="8975297" cy="338554"/>
          </a:xfrm>
          <a:prstGeom prst="rect">
            <a:avLst/>
          </a:prstGeom>
          <a:noFill/>
        </p:spPr>
        <p:txBody>
          <a:bodyPr wrap="square" rtlCol="0">
            <a:spAutoFit/>
          </a:bodyPr>
          <a:lstStyle/>
          <a:p>
            <a:r>
              <a:rPr lang="fr-FR" sz="1600" dirty="0" smtClean="0"/>
              <a:t>Notons que l’action des </a:t>
            </a:r>
            <a:r>
              <a:rPr lang="fr-FR" sz="1600" dirty="0" err="1" smtClean="0"/>
              <a:t>NOx</a:t>
            </a:r>
            <a:r>
              <a:rPr lang="fr-FR" sz="1600" dirty="0" smtClean="0"/>
              <a:t> n’a pas d’effet sur les solution aqueuse de carbamoyl-aminoacides. </a:t>
            </a:r>
            <a:endParaRPr lang="fr-FR" sz="16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5" name="ZoneTexte 9"/>
          <p:cNvSpPr txBox="1">
            <a:spLocks noChangeArrowheads="1"/>
          </p:cNvSpPr>
          <p:nvPr/>
        </p:nvSpPr>
        <p:spPr bwMode="auto">
          <a:xfrm>
            <a:off x="142844" y="476672"/>
            <a:ext cx="8786874" cy="4832092"/>
          </a:xfrm>
          <a:prstGeom prst="rect">
            <a:avLst/>
          </a:prstGeom>
          <a:noFill/>
          <a:ln w="9525">
            <a:noFill/>
            <a:miter lim="800000"/>
            <a:headEnd/>
            <a:tailEnd/>
          </a:ln>
        </p:spPr>
        <p:txBody>
          <a:bodyPr wrap="square">
            <a:spAutoFit/>
          </a:bodyPr>
          <a:lstStyle/>
          <a:p>
            <a:r>
              <a:rPr lang="fr-FR" sz="2400" dirty="0" smtClean="0">
                <a:solidFill>
                  <a:srgbClr val="1534D1"/>
                </a:solidFill>
              </a:rPr>
              <a:t>Noter que:</a:t>
            </a:r>
          </a:p>
          <a:p>
            <a:endParaRPr lang="fr-FR" sz="2400" dirty="0">
              <a:solidFill>
                <a:srgbClr val="1534D1"/>
              </a:solidFill>
            </a:endParaRPr>
          </a:p>
          <a:p>
            <a:r>
              <a:rPr lang="fr-FR" sz="2000" dirty="0" smtClean="0"/>
              <a:t>Si L’acide nitreux  pH ~1,5 stabilise les NCA pendant au moins 12 </a:t>
            </a:r>
            <a:r>
              <a:rPr lang="fr-FR" sz="2000" dirty="0"/>
              <a:t>heures </a:t>
            </a:r>
            <a:r>
              <a:rPr lang="fr-FR" sz="2000" dirty="0" smtClean="0"/>
              <a:t>à </a:t>
            </a:r>
            <a:r>
              <a:rPr lang="fr-FR" sz="2000" dirty="0"/>
              <a:t>des températures égales ou inférieures à </a:t>
            </a:r>
            <a:r>
              <a:rPr lang="fr-FR" sz="2000" dirty="0" smtClean="0"/>
              <a:t>30°C, </a:t>
            </a:r>
            <a:r>
              <a:rPr lang="fr-FR" sz="2000" dirty="0"/>
              <a:t>a</a:t>
            </a:r>
            <a:r>
              <a:rPr lang="fr-FR" sz="2000" dirty="0" smtClean="0"/>
              <a:t>u-delà les traces </a:t>
            </a:r>
            <a:r>
              <a:rPr lang="fr-FR" sz="2000" dirty="0"/>
              <a:t>d’eau </a:t>
            </a:r>
            <a:r>
              <a:rPr lang="fr-FR" sz="2000" dirty="0" smtClean="0"/>
              <a:t>hydrolysent lentement les NCA en </a:t>
            </a:r>
            <a:r>
              <a:rPr lang="fr-FR" sz="2000" b="1" dirty="0" smtClean="0">
                <a:latin typeface="Symbol" panose="05050102010706020507" pitchFamily="18" charset="2"/>
              </a:rPr>
              <a:t>a</a:t>
            </a:r>
            <a:r>
              <a:rPr lang="fr-FR" sz="2000" dirty="0" smtClean="0"/>
              <a:t>-aminoacides.</a:t>
            </a:r>
            <a:r>
              <a:rPr lang="fr-FR" sz="2000" dirty="0"/>
              <a:t> </a:t>
            </a:r>
            <a:r>
              <a:rPr lang="fr-FR" sz="2000" dirty="0" smtClean="0"/>
              <a:t>Ceci est du au fait qu’à </a:t>
            </a:r>
            <a:r>
              <a:rPr lang="fr-FR" sz="2000" dirty="0"/>
              <a:t>de tel pH les </a:t>
            </a:r>
            <a:r>
              <a:rPr lang="fr-FR" sz="2000" dirty="0">
                <a:latin typeface="Symbol" panose="05050102010706020507" pitchFamily="18" charset="2"/>
              </a:rPr>
              <a:t>a</a:t>
            </a:r>
            <a:r>
              <a:rPr lang="fr-FR" sz="2000" dirty="0"/>
              <a:t>-aminoacides </a:t>
            </a:r>
            <a:r>
              <a:rPr lang="fr-FR" sz="2000" dirty="0" smtClean="0"/>
              <a:t>formés lors de l’hydrolyse sont protonés et </a:t>
            </a:r>
            <a:r>
              <a:rPr lang="fr-FR" sz="2000" dirty="0"/>
              <a:t>ne peuvent </a:t>
            </a:r>
            <a:r>
              <a:rPr lang="fr-FR" sz="2000" dirty="0" smtClean="0"/>
              <a:t>pas </a:t>
            </a:r>
            <a:r>
              <a:rPr lang="fr-FR" sz="2000" dirty="0"/>
              <a:t>réagir sur les NCA </a:t>
            </a:r>
            <a:r>
              <a:rPr lang="fr-FR" sz="2000" dirty="0" smtClean="0"/>
              <a:t>restant.</a:t>
            </a:r>
          </a:p>
          <a:p>
            <a:endParaRPr lang="fr-FR" sz="2000" dirty="0" smtClean="0"/>
          </a:p>
          <a:p>
            <a:endParaRPr lang="fr-FR" sz="2000" dirty="0" smtClean="0"/>
          </a:p>
          <a:p>
            <a:r>
              <a:rPr lang="fr-FR" sz="2000" dirty="0" smtClean="0"/>
              <a:t>Voir diapo suivante</a:t>
            </a:r>
          </a:p>
          <a:p>
            <a:endParaRPr lang="fr-FR" sz="2000" dirty="0"/>
          </a:p>
          <a:p>
            <a:endParaRPr lang="fr-FR" sz="2000" dirty="0"/>
          </a:p>
          <a:p>
            <a:endParaRPr lang="fr-FR" sz="2000" dirty="0" smtClean="0"/>
          </a:p>
          <a:p>
            <a:endParaRPr lang="fr-FR" sz="2000" dirty="0"/>
          </a:p>
          <a:p>
            <a:r>
              <a:rPr lang="fr-FR" sz="2000" dirty="0" smtClean="0"/>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1"/>
          <p:cNvSpPr>
            <a:spLocks noGrp="1"/>
          </p:cNvSpPr>
          <p:nvPr>
            <p:ph type="title"/>
          </p:nvPr>
        </p:nvSpPr>
        <p:spPr>
          <a:xfrm>
            <a:off x="457200" y="1143000"/>
            <a:ext cx="8229600" cy="1143000"/>
          </a:xfrm>
        </p:spPr>
        <p:txBody>
          <a:bodyPr/>
          <a:lstStyle/>
          <a:p>
            <a:r>
              <a:rPr lang="fr-FR" sz="4000" dirty="0" smtClean="0"/>
              <a:t>Savoir comment la vie est apparue </a:t>
            </a:r>
          </a:p>
        </p:txBody>
      </p:sp>
      <p:sp>
        <p:nvSpPr>
          <p:cNvPr id="24579" name="Espace réservé du contenu 2"/>
          <p:cNvSpPr>
            <a:spLocks noGrp="1"/>
          </p:cNvSpPr>
          <p:nvPr>
            <p:ph idx="1"/>
          </p:nvPr>
        </p:nvSpPr>
        <p:spPr>
          <a:xfrm>
            <a:off x="457200" y="2571750"/>
            <a:ext cx="8229600" cy="1714500"/>
          </a:xfrm>
        </p:spPr>
        <p:txBody>
          <a:bodyPr/>
          <a:lstStyle/>
          <a:p>
            <a:pPr>
              <a:buFontTx/>
              <a:buNone/>
            </a:pPr>
            <a:endParaRPr lang="fr-FR" dirty="0" smtClean="0"/>
          </a:p>
          <a:p>
            <a:pPr algn="ctr">
              <a:buFontTx/>
              <a:buNone/>
            </a:pPr>
            <a:r>
              <a:rPr lang="fr-FR" dirty="0" smtClean="0"/>
              <a:t>est une question fascinante,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Object 4"/>
          <p:cNvGraphicFramePr>
            <a:graphicFrameLocks noChangeAspect="1"/>
          </p:cNvGraphicFramePr>
          <p:nvPr>
            <p:extLst>
              <p:ext uri="{D42A27DB-BD31-4B8C-83A1-F6EECF244321}">
                <p14:modId xmlns:p14="http://schemas.microsoft.com/office/powerpoint/2010/main" val="804410005"/>
              </p:ext>
            </p:extLst>
          </p:nvPr>
        </p:nvGraphicFramePr>
        <p:xfrm>
          <a:off x="179512" y="2463602"/>
          <a:ext cx="1404938" cy="1541462"/>
        </p:xfrm>
        <a:graphic>
          <a:graphicData uri="http://schemas.openxmlformats.org/presentationml/2006/ole">
            <mc:AlternateContent xmlns:mc="http://schemas.openxmlformats.org/markup-compatibility/2006">
              <mc:Choice xmlns:v="urn:schemas-microsoft-com:vml" Requires="v">
                <p:oleObj spid="_x0000_s173198" name="CS ChemDraw Drawing" r:id="rId3" imgW="1405080" imgH="1541160" progId="ChemDraw.Document.6.0">
                  <p:embed/>
                </p:oleObj>
              </mc:Choice>
              <mc:Fallback>
                <p:oleObj name="CS ChemDraw Drawing" r:id="rId3" imgW="1405080" imgH="1541160"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2463602"/>
                        <a:ext cx="1404938" cy="1541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8" name="Object 6"/>
          <p:cNvGraphicFramePr>
            <a:graphicFrameLocks noChangeAspect="1"/>
          </p:cNvGraphicFramePr>
          <p:nvPr>
            <p:extLst>
              <p:ext uri="{D42A27DB-BD31-4B8C-83A1-F6EECF244321}">
                <p14:modId xmlns:p14="http://schemas.microsoft.com/office/powerpoint/2010/main" val="3779167893"/>
              </p:ext>
            </p:extLst>
          </p:nvPr>
        </p:nvGraphicFramePr>
        <p:xfrm>
          <a:off x="3014512" y="2564904"/>
          <a:ext cx="1818831" cy="1512168"/>
        </p:xfrm>
        <a:graphic>
          <a:graphicData uri="http://schemas.openxmlformats.org/presentationml/2006/ole">
            <mc:AlternateContent xmlns:mc="http://schemas.openxmlformats.org/markup-compatibility/2006">
              <mc:Choice xmlns:v="urn:schemas-microsoft-com:vml" Requires="v">
                <p:oleObj spid="_x0000_s173199" name="CS ChemDraw Drawing" r:id="rId5" imgW="2178720" imgH="1811880" progId="ChemDraw.Document.6.0">
                  <p:embed/>
                </p:oleObj>
              </mc:Choice>
              <mc:Fallback>
                <p:oleObj name="CS ChemDraw Drawing" r:id="rId5" imgW="2178720" imgH="1811880" progId="ChemDraw.Document.6.0">
                  <p:embed/>
                  <p:pic>
                    <p:nvPicPr>
                      <p:cNvPr id="0" name=""/>
                      <p:cNvPicPr>
                        <a:picLocks noChangeAspect="1" noChangeArrowheads="1"/>
                      </p:cNvPicPr>
                      <p:nvPr/>
                    </p:nvPicPr>
                    <p:blipFill>
                      <a:blip r:embed="rId6"/>
                      <a:srcRect/>
                      <a:stretch>
                        <a:fillRect/>
                      </a:stretch>
                    </p:blipFill>
                    <p:spPr bwMode="auto">
                      <a:xfrm>
                        <a:off x="3014512" y="2564904"/>
                        <a:ext cx="1818831" cy="1512168"/>
                      </a:xfrm>
                      <a:prstGeom prst="rect">
                        <a:avLst/>
                      </a:prstGeom>
                      <a:noFill/>
                      <a:ln>
                        <a:noFill/>
                      </a:ln>
                      <a:effectLst/>
                      <a:extLst/>
                    </p:spPr>
                  </p:pic>
                </p:oleObj>
              </mc:Fallback>
            </mc:AlternateContent>
          </a:graphicData>
        </a:graphic>
      </p:graphicFrame>
      <p:graphicFrame>
        <p:nvGraphicFramePr>
          <p:cNvPr id="8199" name="Object 7"/>
          <p:cNvGraphicFramePr>
            <a:graphicFrameLocks noChangeAspect="1"/>
          </p:cNvGraphicFramePr>
          <p:nvPr>
            <p:extLst>
              <p:ext uri="{D42A27DB-BD31-4B8C-83A1-F6EECF244321}">
                <p14:modId xmlns:p14="http://schemas.microsoft.com/office/powerpoint/2010/main" val="3132927191"/>
              </p:ext>
            </p:extLst>
          </p:nvPr>
        </p:nvGraphicFramePr>
        <p:xfrm>
          <a:off x="4572000" y="2510209"/>
          <a:ext cx="3551238" cy="1566863"/>
        </p:xfrm>
        <a:graphic>
          <a:graphicData uri="http://schemas.openxmlformats.org/presentationml/2006/ole">
            <mc:AlternateContent xmlns:mc="http://schemas.openxmlformats.org/markup-compatibility/2006">
              <mc:Choice xmlns:v="urn:schemas-microsoft-com:vml" Requires="v">
                <p:oleObj spid="_x0000_s173200" name="CS ChemDraw Drawing" r:id="rId7" imgW="4264920" imgH="1882800" progId="ChemDraw.Document.6.0">
                  <p:embed/>
                </p:oleObj>
              </mc:Choice>
              <mc:Fallback>
                <p:oleObj name="CS ChemDraw Drawing" r:id="rId7" imgW="4264920" imgH="1882800" progId="ChemDraw.Document.6.0">
                  <p:embed/>
                  <p:pic>
                    <p:nvPicPr>
                      <p:cNvPr id="0" name=""/>
                      <p:cNvPicPr>
                        <a:picLocks noChangeAspect="1" noChangeArrowheads="1"/>
                      </p:cNvPicPr>
                      <p:nvPr/>
                    </p:nvPicPr>
                    <p:blipFill>
                      <a:blip r:embed="rId8"/>
                      <a:srcRect/>
                      <a:stretch>
                        <a:fillRect/>
                      </a:stretch>
                    </p:blipFill>
                    <p:spPr bwMode="auto">
                      <a:xfrm>
                        <a:off x="4572000" y="2510209"/>
                        <a:ext cx="3551238" cy="1566863"/>
                      </a:xfrm>
                      <a:prstGeom prst="rect">
                        <a:avLst/>
                      </a:prstGeom>
                      <a:noFill/>
                      <a:ln>
                        <a:noFill/>
                      </a:ln>
                      <a:effectLst/>
                      <a:extLst/>
                    </p:spPr>
                  </p:pic>
                </p:oleObj>
              </mc:Fallback>
            </mc:AlternateContent>
          </a:graphicData>
        </a:graphic>
      </p:graphicFrame>
      <p:graphicFrame>
        <p:nvGraphicFramePr>
          <p:cNvPr id="8200" name="Object 8"/>
          <p:cNvGraphicFramePr>
            <a:graphicFrameLocks noChangeAspect="1"/>
          </p:cNvGraphicFramePr>
          <p:nvPr>
            <p:extLst>
              <p:ext uri="{D42A27DB-BD31-4B8C-83A1-F6EECF244321}">
                <p14:modId xmlns:p14="http://schemas.microsoft.com/office/powerpoint/2010/main" val="2913895895"/>
              </p:ext>
            </p:extLst>
          </p:nvPr>
        </p:nvGraphicFramePr>
        <p:xfrm>
          <a:off x="5808885" y="4725144"/>
          <a:ext cx="1873251" cy="1795463"/>
        </p:xfrm>
        <a:graphic>
          <a:graphicData uri="http://schemas.openxmlformats.org/presentationml/2006/ole">
            <mc:AlternateContent xmlns:mc="http://schemas.openxmlformats.org/markup-compatibility/2006">
              <mc:Choice xmlns:v="urn:schemas-microsoft-com:vml" Requires="v">
                <p:oleObj spid="_x0000_s173201" name="CS ChemDraw Drawing" r:id="rId9" imgW="2400120" imgH="2300040" progId="ChemDraw.Document.6.0">
                  <p:embed/>
                </p:oleObj>
              </mc:Choice>
              <mc:Fallback>
                <p:oleObj name="CS ChemDraw Drawing" r:id="rId9" imgW="2400120" imgH="2300040" progId="ChemDraw.Document.6.0">
                  <p:embed/>
                  <p:pic>
                    <p:nvPicPr>
                      <p:cNvPr id="0" name=""/>
                      <p:cNvPicPr>
                        <a:picLocks noChangeAspect="1" noChangeArrowheads="1"/>
                      </p:cNvPicPr>
                      <p:nvPr/>
                    </p:nvPicPr>
                    <p:blipFill>
                      <a:blip r:embed="rId10"/>
                      <a:srcRect/>
                      <a:stretch>
                        <a:fillRect/>
                      </a:stretch>
                    </p:blipFill>
                    <p:spPr bwMode="auto">
                      <a:xfrm>
                        <a:off x="5808885" y="4725144"/>
                        <a:ext cx="1873251" cy="1795463"/>
                      </a:xfrm>
                      <a:prstGeom prst="rect">
                        <a:avLst/>
                      </a:prstGeom>
                      <a:noFill/>
                      <a:ln>
                        <a:noFill/>
                      </a:ln>
                      <a:effectLst/>
                      <a:extLst/>
                    </p:spPr>
                  </p:pic>
                </p:oleObj>
              </mc:Fallback>
            </mc:AlternateContent>
          </a:graphicData>
        </a:graphic>
      </p:graphicFrame>
      <p:graphicFrame>
        <p:nvGraphicFramePr>
          <p:cNvPr id="8204" name="Object 12"/>
          <p:cNvGraphicFramePr>
            <a:graphicFrameLocks noChangeAspect="1"/>
          </p:cNvGraphicFramePr>
          <p:nvPr>
            <p:extLst>
              <p:ext uri="{D42A27DB-BD31-4B8C-83A1-F6EECF244321}">
                <p14:modId xmlns:p14="http://schemas.microsoft.com/office/powerpoint/2010/main" val="1432416221"/>
              </p:ext>
            </p:extLst>
          </p:nvPr>
        </p:nvGraphicFramePr>
        <p:xfrm>
          <a:off x="3090863" y="4687888"/>
          <a:ext cx="1763712" cy="2151062"/>
        </p:xfrm>
        <a:graphic>
          <a:graphicData uri="http://schemas.openxmlformats.org/presentationml/2006/ole">
            <mc:AlternateContent xmlns:mc="http://schemas.openxmlformats.org/markup-compatibility/2006">
              <mc:Choice xmlns:v="urn:schemas-microsoft-com:vml" Requires="v">
                <p:oleObj spid="_x0000_s173202" name="CS ChemDraw Drawing" r:id="rId11" imgW="2282760" imgH="2782440" progId="ChemDraw.Document.6.0">
                  <p:embed/>
                </p:oleObj>
              </mc:Choice>
              <mc:Fallback>
                <p:oleObj name="CS ChemDraw Drawing" r:id="rId11" imgW="2282760" imgH="2782440" progId="ChemDraw.Document.6.0">
                  <p:embed/>
                  <p:pic>
                    <p:nvPicPr>
                      <p:cNvPr id="0" name=""/>
                      <p:cNvPicPr>
                        <a:picLocks noChangeAspect="1" noChangeArrowheads="1"/>
                      </p:cNvPicPr>
                      <p:nvPr/>
                    </p:nvPicPr>
                    <p:blipFill>
                      <a:blip r:embed="rId12"/>
                      <a:srcRect/>
                      <a:stretch>
                        <a:fillRect/>
                      </a:stretch>
                    </p:blipFill>
                    <p:spPr bwMode="auto">
                      <a:xfrm>
                        <a:off x="3090863" y="4687888"/>
                        <a:ext cx="1763712" cy="2151062"/>
                      </a:xfrm>
                      <a:prstGeom prst="rect">
                        <a:avLst/>
                      </a:prstGeom>
                      <a:noFill/>
                      <a:ln>
                        <a:noFill/>
                      </a:ln>
                      <a:effectLst/>
                      <a:extLst/>
                    </p:spPr>
                  </p:pic>
                </p:oleObj>
              </mc:Fallback>
            </mc:AlternateContent>
          </a:graphicData>
        </a:graphic>
      </p:graphicFrame>
      <p:graphicFrame>
        <p:nvGraphicFramePr>
          <p:cNvPr id="3" name="Objet 2"/>
          <p:cNvGraphicFramePr>
            <a:graphicFrameLocks noChangeAspect="1"/>
          </p:cNvGraphicFramePr>
          <p:nvPr>
            <p:extLst>
              <p:ext uri="{D42A27DB-BD31-4B8C-83A1-F6EECF244321}">
                <p14:modId xmlns:p14="http://schemas.microsoft.com/office/powerpoint/2010/main" val="3086994008"/>
              </p:ext>
            </p:extLst>
          </p:nvPr>
        </p:nvGraphicFramePr>
        <p:xfrm>
          <a:off x="2260092" y="1410196"/>
          <a:ext cx="1492189" cy="1370732"/>
        </p:xfrm>
        <a:graphic>
          <a:graphicData uri="http://schemas.openxmlformats.org/presentationml/2006/ole">
            <mc:AlternateContent xmlns:mc="http://schemas.openxmlformats.org/markup-compatibility/2006">
              <mc:Choice xmlns:v="urn:schemas-microsoft-com:vml" Requires="v">
                <p:oleObj spid="_x0000_s173203" name="CS ChemDraw Drawing" r:id="rId13" imgW="2178720" imgH="2001600" progId="ChemDraw.Document.6.0">
                  <p:embed/>
                </p:oleObj>
              </mc:Choice>
              <mc:Fallback>
                <p:oleObj name="CS ChemDraw Drawing" r:id="rId13" imgW="2178720" imgH="2001600" progId="ChemDraw.Document.6.0">
                  <p:embed/>
                  <p:pic>
                    <p:nvPicPr>
                      <p:cNvPr id="0" name=""/>
                      <p:cNvPicPr>
                        <a:picLocks noChangeAspect="1" noChangeArrowheads="1"/>
                      </p:cNvPicPr>
                      <p:nvPr/>
                    </p:nvPicPr>
                    <p:blipFill>
                      <a:blip r:embed="rId14"/>
                      <a:srcRect/>
                      <a:stretch>
                        <a:fillRect/>
                      </a:stretch>
                    </p:blipFill>
                    <p:spPr bwMode="auto">
                      <a:xfrm>
                        <a:off x="2260092" y="1410196"/>
                        <a:ext cx="1492189" cy="1370732"/>
                      </a:xfrm>
                      <a:prstGeom prst="rect">
                        <a:avLst/>
                      </a:prstGeom>
                      <a:noFill/>
                      <a:ln>
                        <a:noFill/>
                      </a:ln>
                      <a:effectLst/>
                    </p:spPr>
                  </p:pic>
                </p:oleObj>
              </mc:Fallback>
            </mc:AlternateContent>
          </a:graphicData>
        </a:graphic>
      </p:graphicFrame>
      <p:cxnSp>
        <p:nvCxnSpPr>
          <p:cNvPr id="5" name="Connecteur droit avec flèche 4"/>
          <p:cNvCxnSpPr/>
          <p:nvPr/>
        </p:nvCxnSpPr>
        <p:spPr>
          <a:xfrm flipV="1">
            <a:off x="1547664" y="2232763"/>
            <a:ext cx="432048" cy="288032"/>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flipH="1">
            <a:off x="1619672" y="2276872"/>
            <a:ext cx="432048" cy="288032"/>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a:off x="2275396" y="3074086"/>
            <a:ext cx="496404"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flipH="1">
            <a:off x="2249266" y="3140968"/>
            <a:ext cx="496404"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36512" y="4057327"/>
            <a:ext cx="2520280" cy="307777"/>
          </a:xfrm>
          <a:prstGeom prst="rect">
            <a:avLst/>
          </a:prstGeom>
          <a:noFill/>
        </p:spPr>
        <p:txBody>
          <a:bodyPr wrap="square" rtlCol="0">
            <a:spAutoFit/>
          </a:bodyPr>
          <a:lstStyle/>
          <a:p>
            <a:r>
              <a:rPr lang="fr-FR" sz="1400" b="1" dirty="0" err="1" smtClean="0"/>
              <a:t>Carbamoyl</a:t>
            </a:r>
            <a:r>
              <a:rPr lang="fr-FR" sz="1400" b="1" dirty="0" smtClean="0"/>
              <a:t>-aminoacides</a:t>
            </a:r>
            <a:endParaRPr lang="fr-FR" sz="1400" b="1" dirty="0"/>
          </a:p>
        </p:txBody>
      </p:sp>
      <p:sp>
        <p:nvSpPr>
          <p:cNvPr id="15" name="ZoneTexte 14"/>
          <p:cNvSpPr txBox="1"/>
          <p:nvPr/>
        </p:nvSpPr>
        <p:spPr>
          <a:xfrm>
            <a:off x="72008" y="116632"/>
            <a:ext cx="9036496" cy="523220"/>
          </a:xfrm>
          <a:prstGeom prst="rect">
            <a:avLst/>
          </a:prstGeom>
          <a:noFill/>
        </p:spPr>
        <p:txBody>
          <a:bodyPr wrap="square" rtlCol="0">
            <a:spAutoFit/>
          </a:bodyPr>
          <a:lstStyle/>
          <a:p>
            <a:pPr algn="ctr"/>
            <a:r>
              <a:rPr lang="fr-FR" sz="1400" dirty="0" smtClean="0"/>
              <a:t>Lorsque les N-</a:t>
            </a:r>
            <a:r>
              <a:rPr lang="fr-FR" sz="1400" dirty="0" err="1" smtClean="0"/>
              <a:t>carboxyanhydrides</a:t>
            </a:r>
            <a:r>
              <a:rPr lang="fr-FR" sz="1400" dirty="0" smtClean="0"/>
              <a:t> d’aminoacides  (NCA) à pH ~1,5 sont recouverts d’eau à pH inférieur à 4 ils s’hydrolysent en quelques minutes en redonnant des </a:t>
            </a:r>
            <a:r>
              <a:rPr lang="fr-FR" sz="1400" dirty="0" smtClean="0">
                <a:latin typeface="Symbol" panose="05050102010706020507" pitchFamily="18" charset="2"/>
              </a:rPr>
              <a:t>a</a:t>
            </a:r>
            <a:r>
              <a:rPr lang="fr-FR" sz="1400" dirty="0" smtClean="0"/>
              <a:t>-aminoacides.  </a:t>
            </a:r>
            <a:endParaRPr lang="fr-FR" sz="1400" dirty="0"/>
          </a:p>
        </p:txBody>
      </p:sp>
      <p:sp>
        <p:nvSpPr>
          <p:cNvPr id="16" name="ZoneTexte 15"/>
          <p:cNvSpPr txBox="1"/>
          <p:nvPr/>
        </p:nvSpPr>
        <p:spPr>
          <a:xfrm>
            <a:off x="1547664" y="2649942"/>
            <a:ext cx="1008112" cy="882293"/>
          </a:xfrm>
          <a:prstGeom prst="rect">
            <a:avLst/>
          </a:prstGeom>
          <a:noFill/>
        </p:spPr>
        <p:txBody>
          <a:bodyPr wrap="square" rtlCol="0">
            <a:spAutoFit/>
          </a:bodyPr>
          <a:lstStyle/>
          <a:p>
            <a:pPr algn="ctr"/>
            <a:r>
              <a:rPr lang="fr-FR" sz="1400" b="1" dirty="0" err="1" smtClean="0">
                <a:solidFill>
                  <a:srgbClr val="C00000"/>
                </a:solidFill>
              </a:rPr>
              <a:t>NOx</a:t>
            </a:r>
            <a:endParaRPr lang="fr-FR" sz="1400" b="1" baseline="-25000" dirty="0" smtClean="0">
              <a:solidFill>
                <a:srgbClr val="C00000"/>
              </a:solidFill>
            </a:endParaRPr>
          </a:p>
          <a:p>
            <a:endParaRPr lang="fr-FR" sz="1400" baseline="-25000" dirty="0" smtClean="0"/>
          </a:p>
          <a:p>
            <a:r>
              <a:rPr lang="fr-FR" sz="1400" dirty="0" smtClean="0"/>
              <a:t> </a:t>
            </a:r>
          </a:p>
          <a:p>
            <a:r>
              <a:rPr lang="fr-FR" sz="1400" b="1" dirty="0" smtClean="0">
                <a:solidFill>
                  <a:srgbClr val="C00000"/>
                </a:solidFill>
              </a:rPr>
              <a:t>ON</a:t>
            </a:r>
            <a:r>
              <a:rPr lang="fr-FR" sz="1400" b="1" baseline="30000" dirty="0" smtClean="0">
                <a:solidFill>
                  <a:srgbClr val="C00000"/>
                </a:solidFill>
              </a:rPr>
              <a:t>+</a:t>
            </a:r>
            <a:r>
              <a:rPr lang="fr-FR" sz="1400" b="1" dirty="0" smtClean="0">
                <a:solidFill>
                  <a:srgbClr val="C00000"/>
                </a:solidFill>
              </a:rPr>
              <a:t>  NO</a:t>
            </a:r>
            <a:r>
              <a:rPr lang="fr-FR" sz="1400" b="1" baseline="-25000" dirty="0" smtClean="0">
                <a:solidFill>
                  <a:srgbClr val="C00000"/>
                </a:solidFill>
              </a:rPr>
              <a:t>2</a:t>
            </a:r>
            <a:r>
              <a:rPr lang="fr-FR" sz="1400" b="1" baseline="30000" dirty="0" smtClean="0">
                <a:solidFill>
                  <a:srgbClr val="C00000"/>
                </a:solidFill>
              </a:rPr>
              <a:t>-</a:t>
            </a:r>
            <a:endParaRPr lang="fr-FR" sz="1400" b="1" baseline="30000" dirty="0">
              <a:solidFill>
                <a:srgbClr val="C00000"/>
              </a:solidFill>
            </a:endParaRPr>
          </a:p>
        </p:txBody>
      </p:sp>
      <p:cxnSp>
        <p:nvCxnSpPr>
          <p:cNvPr id="19" name="Connecteur droit avec flèche 18"/>
          <p:cNvCxnSpPr/>
          <p:nvPr/>
        </p:nvCxnSpPr>
        <p:spPr>
          <a:xfrm>
            <a:off x="1979712" y="3009982"/>
            <a:ext cx="0" cy="216024"/>
          </a:xfrm>
          <a:prstGeom prst="straightConnector1">
            <a:avLst/>
          </a:prstGeom>
          <a:ln w="15875" cmpd="sng">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p:nvPr/>
        </p:nvCxnSpPr>
        <p:spPr>
          <a:xfrm flipV="1">
            <a:off x="2051720" y="2990178"/>
            <a:ext cx="0" cy="235828"/>
          </a:xfrm>
          <a:prstGeom prst="straightConnector1">
            <a:avLst/>
          </a:prstGeom>
          <a:ln w="15875" cmpd="sng">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341" name="Connecteur droit avec flèche 14340"/>
          <p:cNvCxnSpPr/>
          <p:nvPr/>
        </p:nvCxnSpPr>
        <p:spPr>
          <a:xfrm>
            <a:off x="3635896" y="1772816"/>
            <a:ext cx="2880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Connecteur droit avec flèche 43"/>
          <p:cNvCxnSpPr/>
          <p:nvPr/>
        </p:nvCxnSpPr>
        <p:spPr>
          <a:xfrm>
            <a:off x="3923928" y="1916832"/>
            <a:ext cx="2880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Connecteur droit avec flèche 44"/>
          <p:cNvCxnSpPr/>
          <p:nvPr/>
        </p:nvCxnSpPr>
        <p:spPr>
          <a:xfrm>
            <a:off x="4355976" y="2060848"/>
            <a:ext cx="2880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342" name="ZoneTexte 14341"/>
          <p:cNvSpPr txBox="1"/>
          <p:nvPr/>
        </p:nvSpPr>
        <p:spPr>
          <a:xfrm>
            <a:off x="4780485" y="1772816"/>
            <a:ext cx="2880320" cy="369332"/>
          </a:xfrm>
          <a:prstGeom prst="rect">
            <a:avLst/>
          </a:prstGeom>
          <a:noFill/>
        </p:spPr>
        <p:txBody>
          <a:bodyPr wrap="square" rtlCol="0">
            <a:spAutoFit/>
          </a:bodyPr>
          <a:lstStyle/>
          <a:p>
            <a:r>
              <a:rPr lang="fr-FR" dirty="0" smtClean="0">
                <a:latin typeface="Symbol" panose="05050102010706020507" pitchFamily="18" charset="2"/>
              </a:rPr>
              <a:t>a</a:t>
            </a:r>
            <a:r>
              <a:rPr lang="fr-FR" dirty="0" smtClean="0"/>
              <a:t>-hydroxy acides (traces)</a:t>
            </a:r>
            <a:endParaRPr lang="fr-FR" dirty="0"/>
          </a:p>
        </p:txBody>
      </p:sp>
      <p:cxnSp>
        <p:nvCxnSpPr>
          <p:cNvPr id="4" name="Connecteur droit avec flèche 3"/>
          <p:cNvCxnSpPr/>
          <p:nvPr/>
        </p:nvCxnSpPr>
        <p:spPr>
          <a:xfrm>
            <a:off x="2123728" y="3176972"/>
            <a:ext cx="0" cy="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5868144" y="4231482"/>
            <a:ext cx="1584176" cy="523220"/>
          </a:xfrm>
          <a:prstGeom prst="rect">
            <a:avLst/>
          </a:prstGeom>
          <a:noFill/>
        </p:spPr>
        <p:txBody>
          <a:bodyPr wrap="square" rtlCol="0">
            <a:spAutoFit/>
          </a:bodyPr>
          <a:lstStyle/>
          <a:p>
            <a:pPr algn="ctr"/>
            <a:r>
              <a:rPr lang="fr-FR" sz="1400" dirty="0" smtClean="0"/>
              <a:t>Réaction irréversible</a:t>
            </a:r>
            <a:endParaRPr lang="fr-FR" sz="1400" dirty="0"/>
          </a:p>
        </p:txBody>
      </p:sp>
      <p:cxnSp>
        <p:nvCxnSpPr>
          <p:cNvPr id="8" name="Connecteur droit avec flèche 7"/>
          <p:cNvCxnSpPr/>
          <p:nvPr/>
        </p:nvCxnSpPr>
        <p:spPr>
          <a:xfrm>
            <a:off x="6660232" y="4149080"/>
            <a:ext cx="0" cy="67710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4499992" y="5157192"/>
            <a:ext cx="1152128" cy="523220"/>
          </a:xfrm>
          <a:prstGeom prst="rect">
            <a:avLst/>
          </a:prstGeom>
          <a:noFill/>
        </p:spPr>
        <p:txBody>
          <a:bodyPr wrap="square" rtlCol="0">
            <a:spAutoFit/>
          </a:bodyPr>
          <a:lstStyle/>
          <a:p>
            <a:r>
              <a:rPr lang="fr-FR" sz="1400" dirty="0" smtClean="0"/>
              <a:t>Réaction</a:t>
            </a:r>
          </a:p>
          <a:p>
            <a:r>
              <a:rPr lang="fr-FR" sz="1400" dirty="0" smtClean="0"/>
              <a:t>irréversible</a:t>
            </a:r>
            <a:endParaRPr lang="fr-FR" sz="1400" dirty="0"/>
          </a:p>
        </p:txBody>
      </p:sp>
      <p:cxnSp>
        <p:nvCxnSpPr>
          <p:cNvPr id="30" name="Connecteur droit avec flèche 29"/>
          <p:cNvCxnSpPr/>
          <p:nvPr/>
        </p:nvCxnSpPr>
        <p:spPr>
          <a:xfrm flipH="1">
            <a:off x="4644008" y="5445224"/>
            <a:ext cx="72008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 name="Objet 1"/>
          <p:cNvGraphicFramePr>
            <a:graphicFrameLocks noChangeAspect="1"/>
          </p:cNvGraphicFramePr>
          <p:nvPr>
            <p:extLst>
              <p:ext uri="{D42A27DB-BD31-4B8C-83A1-F6EECF244321}">
                <p14:modId xmlns:p14="http://schemas.microsoft.com/office/powerpoint/2010/main" val="408945591"/>
              </p:ext>
            </p:extLst>
          </p:nvPr>
        </p:nvGraphicFramePr>
        <p:xfrm>
          <a:off x="179512" y="4869160"/>
          <a:ext cx="2786062" cy="1052513"/>
        </p:xfrm>
        <a:graphic>
          <a:graphicData uri="http://schemas.openxmlformats.org/presentationml/2006/ole">
            <mc:AlternateContent xmlns:mc="http://schemas.openxmlformats.org/markup-compatibility/2006">
              <mc:Choice xmlns:v="urn:schemas-microsoft-com:vml" Requires="v">
                <p:oleObj spid="_x0000_s173204" name="CS ChemDraw Drawing" r:id="rId15" imgW="2793492" imgH="1056132" progId="ChemDraw.Document.6.0">
                  <p:embed/>
                </p:oleObj>
              </mc:Choice>
              <mc:Fallback>
                <p:oleObj name="CS ChemDraw Drawing" r:id="rId15" imgW="2793492" imgH="1056132" progId="ChemDraw.Document.6.0">
                  <p:embed/>
                  <p:pic>
                    <p:nvPicPr>
                      <p:cNvPr id="0" name="Objet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79512" y="4869160"/>
                        <a:ext cx="2786062" cy="105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574169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5" name="ZoneTexte 9"/>
          <p:cNvSpPr txBox="1">
            <a:spLocks noChangeArrowheads="1"/>
          </p:cNvSpPr>
          <p:nvPr/>
        </p:nvSpPr>
        <p:spPr bwMode="auto">
          <a:xfrm>
            <a:off x="142844" y="1484784"/>
            <a:ext cx="8786874" cy="3293209"/>
          </a:xfrm>
          <a:prstGeom prst="rect">
            <a:avLst/>
          </a:prstGeom>
          <a:noFill/>
          <a:ln w="9525">
            <a:noFill/>
            <a:miter lim="800000"/>
            <a:headEnd/>
            <a:tailEnd/>
          </a:ln>
        </p:spPr>
        <p:txBody>
          <a:bodyPr wrap="square">
            <a:spAutoFit/>
          </a:bodyPr>
          <a:lstStyle/>
          <a:p>
            <a:r>
              <a:rPr lang="fr-FR" sz="2400" dirty="0" smtClean="0">
                <a:solidFill>
                  <a:srgbClr val="1534D1"/>
                </a:solidFill>
              </a:rPr>
              <a:t>Au contraire :</a:t>
            </a:r>
          </a:p>
          <a:p>
            <a:endParaRPr lang="fr-FR" sz="2400" dirty="0">
              <a:solidFill>
                <a:srgbClr val="1534D1"/>
              </a:solidFill>
            </a:endParaRPr>
          </a:p>
          <a:p>
            <a:endParaRPr lang="fr-FR" sz="2000" dirty="0"/>
          </a:p>
          <a:p>
            <a:r>
              <a:rPr lang="fr-FR" sz="2000" dirty="0"/>
              <a:t>S</a:t>
            </a:r>
            <a:r>
              <a:rPr lang="fr-FR" sz="2000" dirty="0" smtClean="0"/>
              <a:t>i les NCA (à pH ~1,5) sont placés dans l’eau à des pH supérieur à  4 il se forme des peptides.  </a:t>
            </a:r>
          </a:p>
          <a:p>
            <a:endParaRPr lang="fr-FR" sz="2000" dirty="0"/>
          </a:p>
          <a:p>
            <a:r>
              <a:rPr lang="fr-FR" sz="2000" dirty="0" smtClean="0"/>
              <a:t>Voir diapo </a:t>
            </a:r>
            <a:r>
              <a:rPr lang="fr-FR" sz="2000" dirty="0"/>
              <a:t>suivante</a:t>
            </a:r>
          </a:p>
          <a:p>
            <a:endParaRPr lang="fr-FR" sz="2000" dirty="0" smtClean="0"/>
          </a:p>
          <a:p>
            <a:endParaRPr lang="fr-FR" sz="2000" dirty="0"/>
          </a:p>
          <a:p>
            <a:r>
              <a:rPr lang="fr-FR" sz="2000" dirty="0" smtClean="0"/>
              <a:t> </a:t>
            </a:r>
          </a:p>
        </p:txBody>
      </p:sp>
    </p:spTree>
    <p:extLst>
      <p:ext uri="{BB962C8B-B14F-4D97-AF65-F5344CB8AC3E}">
        <p14:creationId xmlns:p14="http://schemas.microsoft.com/office/powerpoint/2010/main" val="37187898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Object 4"/>
          <p:cNvGraphicFramePr>
            <a:graphicFrameLocks noChangeAspect="1"/>
          </p:cNvGraphicFramePr>
          <p:nvPr>
            <p:extLst>
              <p:ext uri="{D42A27DB-BD31-4B8C-83A1-F6EECF244321}">
                <p14:modId xmlns:p14="http://schemas.microsoft.com/office/powerpoint/2010/main" val="1101670547"/>
              </p:ext>
            </p:extLst>
          </p:nvPr>
        </p:nvGraphicFramePr>
        <p:xfrm>
          <a:off x="179512" y="2463602"/>
          <a:ext cx="1404938" cy="1541462"/>
        </p:xfrm>
        <a:graphic>
          <a:graphicData uri="http://schemas.openxmlformats.org/presentationml/2006/ole">
            <mc:AlternateContent xmlns:mc="http://schemas.openxmlformats.org/markup-compatibility/2006">
              <mc:Choice xmlns:v="urn:schemas-microsoft-com:vml" Requires="v">
                <p:oleObj spid="_x0000_s175247" name="CS ChemDraw Drawing" r:id="rId3" imgW="1405080" imgH="1541160" progId="ChemDraw.Document.6.0">
                  <p:embed/>
                </p:oleObj>
              </mc:Choice>
              <mc:Fallback>
                <p:oleObj name="CS ChemDraw Drawing" r:id="rId3" imgW="1405080" imgH="1541160"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2463602"/>
                        <a:ext cx="1404938" cy="1541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8" name="Object 6"/>
          <p:cNvGraphicFramePr>
            <a:graphicFrameLocks noChangeAspect="1"/>
          </p:cNvGraphicFramePr>
          <p:nvPr>
            <p:extLst>
              <p:ext uri="{D42A27DB-BD31-4B8C-83A1-F6EECF244321}">
                <p14:modId xmlns:p14="http://schemas.microsoft.com/office/powerpoint/2010/main" val="2057832901"/>
              </p:ext>
            </p:extLst>
          </p:nvPr>
        </p:nvGraphicFramePr>
        <p:xfrm>
          <a:off x="3014512" y="2564904"/>
          <a:ext cx="1818831" cy="1512168"/>
        </p:xfrm>
        <a:graphic>
          <a:graphicData uri="http://schemas.openxmlformats.org/presentationml/2006/ole">
            <mc:AlternateContent xmlns:mc="http://schemas.openxmlformats.org/markup-compatibility/2006">
              <mc:Choice xmlns:v="urn:schemas-microsoft-com:vml" Requires="v">
                <p:oleObj spid="_x0000_s175248" name="CS ChemDraw Drawing" r:id="rId5" imgW="2178720" imgH="1811880" progId="ChemDraw.Document.6.0">
                  <p:embed/>
                </p:oleObj>
              </mc:Choice>
              <mc:Fallback>
                <p:oleObj name="CS ChemDraw Drawing" r:id="rId5" imgW="2178720" imgH="1811880" progId="ChemDraw.Document.6.0">
                  <p:embed/>
                  <p:pic>
                    <p:nvPicPr>
                      <p:cNvPr id="0" name=""/>
                      <p:cNvPicPr>
                        <a:picLocks noChangeAspect="1" noChangeArrowheads="1"/>
                      </p:cNvPicPr>
                      <p:nvPr/>
                    </p:nvPicPr>
                    <p:blipFill>
                      <a:blip r:embed="rId6"/>
                      <a:srcRect/>
                      <a:stretch>
                        <a:fillRect/>
                      </a:stretch>
                    </p:blipFill>
                    <p:spPr bwMode="auto">
                      <a:xfrm>
                        <a:off x="3014512" y="2564904"/>
                        <a:ext cx="1818831" cy="1512168"/>
                      </a:xfrm>
                      <a:prstGeom prst="rect">
                        <a:avLst/>
                      </a:prstGeom>
                      <a:noFill/>
                      <a:ln>
                        <a:noFill/>
                      </a:ln>
                      <a:effectLst/>
                      <a:extLst/>
                    </p:spPr>
                  </p:pic>
                </p:oleObj>
              </mc:Fallback>
            </mc:AlternateContent>
          </a:graphicData>
        </a:graphic>
      </p:graphicFrame>
      <p:graphicFrame>
        <p:nvGraphicFramePr>
          <p:cNvPr id="8199" name="Object 7"/>
          <p:cNvGraphicFramePr>
            <a:graphicFrameLocks noChangeAspect="1"/>
          </p:cNvGraphicFramePr>
          <p:nvPr>
            <p:extLst>
              <p:ext uri="{D42A27DB-BD31-4B8C-83A1-F6EECF244321}">
                <p14:modId xmlns:p14="http://schemas.microsoft.com/office/powerpoint/2010/main" val="2217437286"/>
              </p:ext>
            </p:extLst>
          </p:nvPr>
        </p:nvGraphicFramePr>
        <p:xfrm>
          <a:off x="4572000" y="2510209"/>
          <a:ext cx="3551238" cy="1566863"/>
        </p:xfrm>
        <a:graphic>
          <a:graphicData uri="http://schemas.openxmlformats.org/presentationml/2006/ole">
            <mc:AlternateContent xmlns:mc="http://schemas.openxmlformats.org/markup-compatibility/2006">
              <mc:Choice xmlns:v="urn:schemas-microsoft-com:vml" Requires="v">
                <p:oleObj spid="_x0000_s175249" name="CS ChemDraw Drawing" r:id="rId7" imgW="4264920" imgH="1882800" progId="ChemDraw.Document.6.0">
                  <p:embed/>
                </p:oleObj>
              </mc:Choice>
              <mc:Fallback>
                <p:oleObj name="CS ChemDraw Drawing" r:id="rId7" imgW="4264920" imgH="1882800" progId="ChemDraw.Document.6.0">
                  <p:embed/>
                  <p:pic>
                    <p:nvPicPr>
                      <p:cNvPr id="0" name=""/>
                      <p:cNvPicPr>
                        <a:picLocks noChangeAspect="1" noChangeArrowheads="1"/>
                      </p:cNvPicPr>
                      <p:nvPr/>
                    </p:nvPicPr>
                    <p:blipFill>
                      <a:blip r:embed="rId8"/>
                      <a:srcRect/>
                      <a:stretch>
                        <a:fillRect/>
                      </a:stretch>
                    </p:blipFill>
                    <p:spPr bwMode="auto">
                      <a:xfrm>
                        <a:off x="4572000" y="2510209"/>
                        <a:ext cx="3551238" cy="1566863"/>
                      </a:xfrm>
                      <a:prstGeom prst="rect">
                        <a:avLst/>
                      </a:prstGeom>
                      <a:noFill/>
                      <a:ln>
                        <a:noFill/>
                      </a:ln>
                      <a:effectLst/>
                      <a:extLst/>
                    </p:spPr>
                  </p:pic>
                </p:oleObj>
              </mc:Fallback>
            </mc:AlternateContent>
          </a:graphicData>
        </a:graphic>
      </p:graphicFrame>
      <p:graphicFrame>
        <p:nvGraphicFramePr>
          <p:cNvPr id="8200" name="Object 8"/>
          <p:cNvGraphicFramePr>
            <a:graphicFrameLocks noChangeAspect="1"/>
          </p:cNvGraphicFramePr>
          <p:nvPr>
            <p:extLst>
              <p:ext uri="{D42A27DB-BD31-4B8C-83A1-F6EECF244321}">
                <p14:modId xmlns:p14="http://schemas.microsoft.com/office/powerpoint/2010/main" val="3273145193"/>
              </p:ext>
            </p:extLst>
          </p:nvPr>
        </p:nvGraphicFramePr>
        <p:xfrm>
          <a:off x="5808885" y="4725144"/>
          <a:ext cx="1873251" cy="1795463"/>
        </p:xfrm>
        <a:graphic>
          <a:graphicData uri="http://schemas.openxmlformats.org/presentationml/2006/ole">
            <mc:AlternateContent xmlns:mc="http://schemas.openxmlformats.org/markup-compatibility/2006">
              <mc:Choice xmlns:v="urn:schemas-microsoft-com:vml" Requires="v">
                <p:oleObj spid="_x0000_s175250" name="CS ChemDraw Drawing" r:id="rId9" imgW="2400120" imgH="2300040" progId="ChemDraw.Document.6.0">
                  <p:embed/>
                </p:oleObj>
              </mc:Choice>
              <mc:Fallback>
                <p:oleObj name="CS ChemDraw Drawing" r:id="rId9" imgW="2400120" imgH="2300040" progId="ChemDraw.Document.6.0">
                  <p:embed/>
                  <p:pic>
                    <p:nvPicPr>
                      <p:cNvPr id="0" name=""/>
                      <p:cNvPicPr>
                        <a:picLocks noChangeAspect="1" noChangeArrowheads="1"/>
                      </p:cNvPicPr>
                      <p:nvPr/>
                    </p:nvPicPr>
                    <p:blipFill>
                      <a:blip r:embed="rId10"/>
                      <a:srcRect/>
                      <a:stretch>
                        <a:fillRect/>
                      </a:stretch>
                    </p:blipFill>
                    <p:spPr bwMode="auto">
                      <a:xfrm>
                        <a:off x="5808885" y="4725144"/>
                        <a:ext cx="1873251" cy="1795463"/>
                      </a:xfrm>
                      <a:prstGeom prst="rect">
                        <a:avLst/>
                      </a:prstGeom>
                      <a:noFill/>
                      <a:ln>
                        <a:noFill/>
                      </a:ln>
                      <a:effectLst/>
                      <a:extLst/>
                    </p:spPr>
                  </p:pic>
                </p:oleObj>
              </mc:Fallback>
            </mc:AlternateContent>
          </a:graphicData>
        </a:graphic>
      </p:graphicFrame>
      <p:graphicFrame>
        <p:nvGraphicFramePr>
          <p:cNvPr id="8204" name="Object 12"/>
          <p:cNvGraphicFramePr>
            <a:graphicFrameLocks noChangeAspect="1"/>
          </p:cNvGraphicFramePr>
          <p:nvPr>
            <p:extLst>
              <p:ext uri="{D42A27DB-BD31-4B8C-83A1-F6EECF244321}">
                <p14:modId xmlns:p14="http://schemas.microsoft.com/office/powerpoint/2010/main" val="2212180531"/>
              </p:ext>
            </p:extLst>
          </p:nvPr>
        </p:nvGraphicFramePr>
        <p:xfrm>
          <a:off x="3089275" y="4694238"/>
          <a:ext cx="1762125" cy="2152650"/>
        </p:xfrm>
        <a:graphic>
          <a:graphicData uri="http://schemas.openxmlformats.org/presentationml/2006/ole">
            <mc:AlternateContent xmlns:mc="http://schemas.openxmlformats.org/markup-compatibility/2006">
              <mc:Choice xmlns:v="urn:schemas-microsoft-com:vml" Requires="v">
                <p:oleObj spid="_x0000_s175251" name="CS ChemDraw Drawing" r:id="rId11" imgW="2282760" imgH="2788200" progId="ChemDraw.Document.6.0">
                  <p:embed/>
                </p:oleObj>
              </mc:Choice>
              <mc:Fallback>
                <p:oleObj name="CS ChemDraw Drawing" r:id="rId11" imgW="2282760" imgH="2788200" progId="ChemDraw.Document.6.0">
                  <p:embed/>
                  <p:pic>
                    <p:nvPicPr>
                      <p:cNvPr id="0" name=""/>
                      <p:cNvPicPr>
                        <a:picLocks noChangeAspect="1" noChangeArrowheads="1"/>
                      </p:cNvPicPr>
                      <p:nvPr/>
                    </p:nvPicPr>
                    <p:blipFill>
                      <a:blip r:embed="rId12"/>
                      <a:srcRect/>
                      <a:stretch>
                        <a:fillRect/>
                      </a:stretch>
                    </p:blipFill>
                    <p:spPr bwMode="auto">
                      <a:xfrm>
                        <a:off x="3089275" y="4694238"/>
                        <a:ext cx="1762125" cy="2152650"/>
                      </a:xfrm>
                      <a:prstGeom prst="rect">
                        <a:avLst/>
                      </a:prstGeom>
                      <a:noFill/>
                      <a:ln>
                        <a:noFill/>
                      </a:ln>
                      <a:effectLst/>
                      <a:extLst/>
                    </p:spPr>
                  </p:pic>
                </p:oleObj>
              </mc:Fallback>
            </mc:AlternateContent>
          </a:graphicData>
        </a:graphic>
      </p:graphicFrame>
      <p:graphicFrame>
        <p:nvGraphicFramePr>
          <p:cNvPr id="3" name="Objet 2"/>
          <p:cNvGraphicFramePr>
            <a:graphicFrameLocks noChangeAspect="1"/>
          </p:cNvGraphicFramePr>
          <p:nvPr>
            <p:extLst>
              <p:ext uri="{D42A27DB-BD31-4B8C-83A1-F6EECF244321}">
                <p14:modId xmlns:p14="http://schemas.microsoft.com/office/powerpoint/2010/main" val="3692595943"/>
              </p:ext>
            </p:extLst>
          </p:nvPr>
        </p:nvGraphicFramePr>
        <p:xfrm>
          <a:off x="2260092" y="1410196"/>
          <a:ext cx="1492189" cy="1370732"/>
        </p:xfrm>
        <a:graphic>
          <a:graphicData uri="http://schemas.openxmlformats.org/presentationml/2006/ole">
            <mc:AlternateContent xmlns:mc="http://schemas.openxmlformats.org/markup-compatibility/2006">
              <mc:Choice xmlns:v="urn:schemas-microsoft-com:vml" Requires="v">
                <p:oleObj spid="_x0000_s175252" name="CS ChemDraw Drawing" r:id="rId13" imgW="2178720" imgH="2001600" progId="ChemDraw.Document.6.0">
                  <p:embed/>
                </p:oleObj>
              </mc:Choice>
              <mc:Fallback>
                <p:oleObj name="CS ChemDraw Drawing" r:id="rId13" imgW="2178720" imgH="2001600" progId="ChemDraw.Document.6.0">
                  <p:embed/>
                  <p:pic>
                    <p:nvPicPr>
                      <p:cNvPr id="0" name=""/>
                      <p:cNvPicPr>
                        <a:picLocks noChangeAspect="1" noChangeArrowheads="1"/>
                      </p:cNvPicPr>
                      <p:nvPr/>
                    </p:nvPicPr>
                    <p:blipFill>
                      <a:blip r:embed="rId14"/>
                      <a:srcRect/>
                      <a:stretch>
                        <a:fillRect/>
                      </a:stretch>
                    </p:blipFill>
                    <p:spPr bwMode="auto">
                      <a:xfrm>
                        <a:off x="2260092" y="1410196"/>
                        <a:ext cx="1492189" cy="1370732"/>
                      </a:xfrm>
                      <a:prstGeom prst="rect">
                        <a:avLst/>
                      </a:prstGeom>
                      <a:noFill/>
                      <a:ln>
                        <a:noFill/>
                      </a:ln>
                      <a:effectLst/>
                    </p:spPr>
                  </p:pic>
                </p:oleObj>
              </mc:Fallback>
            </mc:AlternateContent>
          </a:graphicData>
        </a:graphic>
      </p:graphicFrame>
      <p:cxnSp>
        <p:nvCxnSpPr>
          <p:cNvPr id="5" name="Connecteur droit avec flèche 4"/>
          <p:cNvCxnSpPr/>
          <p:nvPr/>
        </p:nvCxnSpPr>
        <p:spPr>
          <a:xfrm flipV="1">
            <a:off x="1547664" y="2232763"/>
            <a:ext cx="432048" cy="288032"/>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flipH="1">
            <a:off x="1619672" y="2276872"/>
            <a:ext cx="432048" cy="288032"/>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a:off x="2275396" y="3074086"/>
            <a:ext cx="496404"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flipH="1">
            <a:off x="2249266" y="3140968"/>
            <a:ext cx="496404"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36512" y="4057327"/>
            <a:ext cx="2520280" cy="307777"/>
          </a:xfrm>
          <a:prstGeom prst="rect">
            <a:avLst/>
          </a:prstGeom>
          <a:noFill/>
        </p:spPr>
        <p:txBody>
          <a:bodyPr wrap="square" rtlCol="0">
            <a:spAutoFit/>
          </a:bodyPr>
          <a:lstStyle/>
          <a:p>
            <a:r>
              <a:rPr lang="fr-FR" sz="1400" b="1" dirty="0" err="1" smtClean="0"/>
              <a:t>Carbamoyl</a:t>
            </a:r>
            <a:r>
              <a:rPr lang="fr-FR" sz="1400" b="1" dirty="0" smtClean="0"/>
              <a:t>-aminoacides</a:t>
            </a:r>
            <a:endParaRPr lang="fr-FR" sz="1400" b="1" dirty="0"/>
          </a:p>
        </p:txBody>
      </p:sp>
      <p:sp>
        <p:nvSpPr>
          <p:cNvPr id="15" name="ZoneTexte 14"/>
          <p:cNvSpPr txBox="1"/>
          <p:nvPr/>
        </p:nvSpPr>
        <p:spPr>
          <a:xfrm>
            <a:off x="72008" y="116632"/>
            <a:ext cx="9036496" cy="307777"/>
          </a:xfrm>
          <a:prstGeom prst="rect">
            <a:avLst/>
          </a:prstGeom>
          <a:noFill/>
        </p:spPr>
        <p:txBody>
          <a:bodyPr wrap="square" rtlCol="0">
            <a:spAutoFit/>
          </a:bodyPr>
          <a:lstStyle/>
          <a:p>
            <a:pPr algn="ctr"/>
            <a:r>
              <a:rPr lang="fr-FR" sz="1400" dirty="0" smtClean="0"/>
              <a:t>.</a:t>
            </a:r>
            <a:endParaRPr lang="fr-FR" sz="1400" dirty="0"/>
          </a:p>
        </p:txBody>
      </p:sp>
      <p:sp>
        <p:nvSpPr>
          <p:cNvPr id="16" name="ZoneTexte 15"/>
          <p:cNvSpPr txBox="1"/>
          <p:nvPr/>
        </p:nvSpPr>
        <p:spPr>
          <a:xfrm>
            <a:off x="1547664" y="2649942"/>
            <a:ext cx="1008112" cy="882293"/>
          </a:xfrm>
          <a:prstGeom prst="rect">
            <a:avLst/>
          </a:prstGeom>
          <a:noFill/>
        </p:spPr>
        <p:txBody>
          <a:bodyPr wrap="square" rtlCol="0">
            <a:spAutoFit/>
          </a:bodyPr>
          <a:lstStyle/>
          <a:p>
            <a:pPr algn="ctr"/>
            <a:r>
              <a:rPr lang="fr-FR" sz="1400" b="1" dirty="0" err="1" smtClean="0">
                <a:solidFill>
                  <a:srgbClr val="C00000"/>
                </a:solidFill>
              </a:rPr>
              <a:t>NOx</a:t>
            </a:r>
            <a:endParaRPr lang="fr-FR" sz="1400" b="1" baseline="-25000" dirty="0" smtClean="0">
              <a:solidFill>
                <a:srgbClr val="C00000"/>
              </a:solidFill>
            </a:endParaRPr>
          </a:p>
          <a:p>
            <a:endParaRPr lang="fr-FR" sz="1400" baseline="-25000" dirty="0" smtClean="0"/>
          </a:p>
          <a:p>
            <a:r>
              <a:rPr lang="fr-FR" sz="1400" dirty="0" smtClean="0"/>
              <a:t> </a:t>
            </a:r>
          </a:p>
          <a:p>
            <a:r>
              <a:rPr lang="fr-FR" sz="1400" b="1" dirty="0" smtClean="0">
                <a:solidFill>
                  <a:srgbClr val="C00000"/>
                </a:solidFill>
              </a:rPr>
              <a:t>ON</a:t>
            </a:r>
            <a:r>
              <a:rPr lang="fr-FR" sz="1400" b="1" baseline="30000" dirty="0" smtClean="0">
                <a:solidFill>
                  <a:srgbClr val="C00000"/>
                </a:solidFill>
              </a:rPr>
              <a:t>+</a:t>
            </a:r>
            <a:r>
              <a:rPr lang="fr-FR" sz="1400" b="1" dirty="0" smtClean="0">
                <a:solidFill>
                  <a:srgbClr val="C00000"/>
                </a:solidFill>
              </a:rPr>
              <a:t>  NO</a:t>
            </a:r>
            <a:r>
              <a:rPr lang="fr-FR" sz="1400" b="1" baseline="-25000" dirty="0" smtClean="0">
                <a:solidFill>
                  <a:srgbClr val="C00000"/>
                </a:solidFill>
              </a:rPr>
              <a:t>2</a:t>
            </a:r>
            <a:r>
              <a:rPr lang="fr-FR" sz="1400" b="1" baseline="30000" dirty="0" smtClean="0">
                <a:solidFill>
                  <a:srgbClr val="C00000"/>
                </a:solidFill>
              </a:rPr>
              <a:t>-</a:t>
            </a:r>
            <a:endParaRPr lang="fr-FR" sz="1400" b="1" baseline="30000" dirty="0">
              <a:solidFill>
                <a:srgbClr val="C00000"/>
              </a:solidFill>
            </a:endParaRPr>
          </a:p>
        </p:txBody>
      </p:sp>
      <p:cxnSp>
        <p:nvCxnSpPr>
          <p:cNvPr id="19" name="Connecteur droit avec flèche 18"/>
          <p:cNvCxnSpPr/>
          <p:nvPr/>
        </p:nvCxnSpPr>
        <p:spPr>
          <a:xfrm>
            <a:off x="1979712" y="3009982"/>
            <a:ext cx="0" cy="216024"/>
          </a:xfrm>
          <a:prstGeom prst="straightConnector1">
            <a:avLst/>
          </a:prstGeom>
          <a:ln w="15875" cmpd="sng">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p:nvPr/>
        </p:nvCxnSpPr>
        <p:spPr>
          <a:xfrm flipV="1">
            <a:off x="2051720" y="2990178"/>
            <a:ext cx="0" cy="235828"/>
          </a:xfrm>
          <a:prstGeom prst="straightConnector1">
            <a:avLst/>
          </a:prstGeom>
          <a:ln w="15875" cmpd="sng">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341" name="Connecteur droit avec flèche 14340"/>
          <p:cNvCxnSpPr/>
          <p:nvPr/>
        </p:nvCxnSpPr>
        <p:spPr>
          <a:xfrm>
            <a:off x="3635896" y="1772816"/>
            <a:ext cx="2880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Connecteur droit avec flèche 43"/>
          <p:cNvCxnSpPr/>
          <p:nvPr/>
        </p:nvCxnSpPr>
        <p:spPr>
          <a:xfrm>
            <a:off x="3923928" y="1916832"/>
            <a:ext cx="2880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Connecteur droit avec flèche 44"/>
          <p:cNvCxnSpPr/>
          <p:nvPr/>
        </p:nvCxnSpPr>
        <p:spPr>
          <a:xfrm>
            <a:off x="4355976" y="2060848"/>
            <a:ext cx="2880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342" name="ZoneTexte 14341"/>
          <p:cNvSpPr txBox="1"/>
          <p:nvPr/>
        </p:nvSpPr>
        <p:spPr>
          <a:xfrm>
            <a:off x="4780485" y="1772816"/>
            <a:ext cx="2880320" cy="369332"/>
          </a:xfrm>
          <a:prstGeom prst="rect">
            <a:avLst/>
          </a:prstGeom>
          <a:noFill/>
        </p:spPr>
        <p:txBody>
          <a:bodyPr wrap="square" rtlCol="0">
            <a:spAutoFit/>
          </a:bodyPr>
          <a:lstStyle/>
          <a:p>
            <a:r>
              <a:rPr lang="fr-FR" dirty="0" smtClean="0">
                <a:latin typeface="Symbol" panose="05050102010706020507" pitchFamily="18" charset="2"/>
              </a:rPr>
              <a:t>a</a:t>
            </a:r>
            <a:r>
              <a:rPr lang="fr-FR" dirty="0" smtClean="0"/>
              <a:t>-hydroxy acides (traces)</a:t>
            </a:r>
            <a:endParaRPr lang="fr-FR" dirty="0"/>
          </a:p>
        </p:txBody>
      </p:sp>
      <p:cxnSp>
        <p:nvCxnSpPr>
          <p:cNvPr id="4" name="Connecteur droit avec flèche 3"/>
          <p:cNvCxnSpPr/>
          <p:nvPr/>
        </p:nvCxnSpPr>
        <p:spPr>
          <a:xfrm>
            <a:off x="2123728" y="3176972"/>
            <a:ext cx="0" cy="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5868144" y="4231482"/>
            <a:ext cx="1584176" cy="523220"/>
          </a:xfrm>
          <a:prstGeom prst="rect">
            <a:avLst/>
          </a:prstGeom>
          <a:noFill/>
        </p:spPr>
        <p:txBody>
          <a:bodyPr wrap="square" rtlCol="0">
            <a:spAutoFit/>
          </a:bodyPr>
          <a:lstStyle/>
          <a:p>
            <a:pPr algn="ctr"/>
            <a:r>
              <a:rPr lang="fr-FR" sz="1400" dirty="0" smtClean="0"/>
              <a:t>Réaction irréversible</a:t>
            </a:r>
            <a:endParaRPr lang="fr-FR" sz="1400" dirty="0"/>
          </a:p>
        </p:txBody>
      </p:sp>
      <p:cxnSp>
        <p:nvCxnSpPr>
          <p:cNvPr id="8" name="Connecteur droit avec flèche 7"/>
          <p:cNvCxnSpPr/>
          <p:nvPr/>
        </p:nvCxnSpPr>
        <p:spPr>
          <a:xfrm>
            <a:off x="6660232" y="4149080"/>
            <a:ext cx="0" cy="67710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4499992" y="5157192"/>
            <a:ext cx="1152128" cy="523220"/>
          </a:xfrm>
          <a:prstGeom prst="rect">
            <a:avLst/>
          </a:prstGeom>
          <a:noFill/>
        </p:spPr>
        <p:txBody>
          <a:bodyPr wrap="square" rtlCol="0">
            <a:spAutoFit/>
          </a:bodyPr>
          <a:lstStyle/>
          <a:p>
            <a:r>
              <a:rPr lang="fr-FR" sz="1400" dirty="0" smtClean="0"/>
              <a:t>Réaction</a:t>
            </a:r>
          </a:p>
          <a:p>
            <a:r>
              <a:rPr lang="fr-FR" sz="1400" dirty="0" smtClean="0"/>
              <a:t>irréversible</a:t>
            </a:r>
            <a:endParaRPr lang="fr-FR" sz="1400" dirty="0"/>
          </a:p>
        </p:txBody>
      </p:sp>
      <p:cxnSp>
        <p:nvCxnSpPr>
          <p:cNvPr id="30" name="Connecteur droit avec flèche 29"/>
          <p:cNvCxnSpPr/>
          <p:nvPr/>
        </p:nvCxnSpPr>
        <p:spPr>
          <a:xfrm flipH="1">
            <a:off x="4644008" y="5445224"/>
            <a:ext cx="72008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 name="Objet 1"/>
          <p:cNvGraphicFramePr>
            <a:graphicFrameLocks noChangeAspect="1"/>
          </p:cNvGraphicFramePr>
          <p:nvPr>
            <p:extLst>
              <p:ext uri="{D42A27DB-BD31-4B8C-83A1-F6EECF244321}">
                <p14:modId xmlns:p14="http://schemas.microsoft.com/office/powerpoint/2010/main" val="3605328580"/>
              </p:ext>
            </p:extLst>
          </p:nvPr>
        </p:nvGraphicFramePr>
        <p:xfrm>
          <a:off x="74464" y="4848324"/>
          <a:ext cx="2946400" cy="1193800"/>
        </p:xfrm>
        <a:graphic>
          <a:graphicData uri="http://schemas.openxmlformats.org/presentationml/2006/ole">
            <mc:AlternateContent xmlns:mc="http://schemas.openxmlformats.org/markup-compatibility/2006">
              <mc:Choice xmlns:v="urn:schemas-microsoft-com:vml" Requires="v">
                <p:oleObj spid="_x0000_s175253" name="CS ChemDraw Drawing" r:id="rId15" imgW="3295440" imgH="1335240" progId="ChemDraw.Document.6.0">
                  <p:embed/>
                </p:oleObj>
              </mc:Choice>
              <mc:Fallback>
                <p:oleObj name="CS ChemDraw Drawing" r:id="rId15" imgW="3295440" imgH="1335240" progId="ChemDraw.Document.6.0">
                  <p:embed/>
                  <p:pic>
                    <p:nvPicPr>
                      <p:cNvPr id="0" name="Object 9"/>
                      <p:cNvPicPr>
                        <a:picLocks noChangeAspect="1" noChangeArrowheads="1"/>
                      </p:cNvPicPr>
                      <p:nvPr/>
                    </p:nvPicPr>
                    <p:blipFill>
                      <a:blip r:embed="rId16"/>
                      <a:srcRect/>
                      <a:stretch>
                        <a:fillRect/>
                      </a:stretch>
                    </p:blipFill>
                    <p:spPr bwMode="auto">
                      <a:xfrm>
                        <a:off x="74464" y="4848324"/>
                        <a:ext cx="2946400" cy="119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ZoneTexte 6"/>
          <p:cNvSpPr txBox="1"/>
          <p:nvPr/>
        </p:nvSpPr>
        <p:spPr>
          <a:xfrm>
            <a:off x="179512" y="270520"/>
            <a:ext cx="8640960" cy="830997"/>
          </a:xfrm>
          <a:prstGeom prst="rect">
            <a:avLst/>
          </a:prstGeom>
          <a:noFill/>
        </p:spPr>
        <p:txBody>
          <a:bodyPr wrap="square" rtlCol="0">
            <a:spAutoFit/>
          </a:bodyPr>
          <a:lstStyle/>
          <a:p>
            <a:r>
              <a:rPr lang="fr-FR" sz="1600" dirty="0" smtClean="0"/>
              <a:t>La formation des peptides est due au fait que les premiers aminoacides formés ne sont que très partiellement protonés sur leur fonction amine. Celle-ci réagit sur les NCA et donne le premier dipeptide, lequel réagit à son tour sur les NCA et donne le tri-peptide, et … </a:t>
            </a:r>
            <a:r>
              <a:rPr lang="fr-FR" sz="1600" dirty="0" err="1" smtClean="0"/>
              <a:t>etc</a:t>
            </a:r>
            <a:endParaRPr lang="fr-FR" sz="1600" dirty="0" smtClean="0"/>
          </a:p>
        </p:txBody>
      </p:sp>
    </p:spTree>
    <p:extLst>
      <p:ext uri="{BB962C8B-B14F-4D97-AF65-F5344CB8AC3E}">
        <p14:creationId xmlns:p14="http://schemas.microsoft.com/office/powerpoint/2010/main" val="2068597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re 1"/>
          <p:cNvSpPr>
            <a:spLocks noGrp="1"/>
          </p:cNvSpPr>
          <p:nvPr>
            <p:ph type="title"/>
          </p:nvPr>
        </p:nvSpPr>
        <p:spPr>
          <a:xfrm>
            <a:off x="179512" y="-27384"/>
            <a:ext cx="8964488" cy="1714512"/>
          </a:xfrm>
        </p:spPr>
        <p:txBody>
          <a:bodyPr/>
          <a:lstStyle/>
          <a:p>
            <a:r>
              <a:rPr lang="fr-FR" sz="2000" dirty="0" smtClean="0"/>
              <a:t>Sur la base de ces informations expérimentales il restait à savoir si on pouvait construire un scénario</a:t>
            </a:r>
            <a:r>
              <a:rPr lang="fr-FR" sz="2000" dirty="0"/>
              <a:t>, </a:t>
            </a:r>
            <a:r>
              <a:rPr lang="fr-FR" sz="2000" dirty="0" smtClean="0"/>
              <a:t>pour sortir de l’impasse, c’est-à-dire former les peptides dans des conditions </a:t>
            </a:r>
            <a:r>
              <a:rPr lang="fr-FR" sz="2000" dirty="0" err="1" smtClean="0"/>
              <a:t>prébiotiques</a:t>
            </a:r>
            <a:r>
              <a:rPr lang="fr-FR" sz="2000" dirty="0" smtClean="0"/>
              <a:t>.</a:t>
            </a:r>
            <a:br>
              <a:rPr lang="fr-FR" sz="2000" dirty="0" smtClean="0"/>
            </a:br>
            <a:r>
              <a:rPr lang="fr-FR" sz="2000" dirty="0" smtClean="0"/>
              <a:t> </a:t>
            </a:r>
            <a:br>
              <a:rPr lang="fr-FR" sz="2000" dirty="0" smtClean="0"/>
            </a:br>
            <a:r>
              <a:rPr lang="fr-FR" sz="2000" dirty="0" smtClean="0"/>
              <a:t>Ce scénario devait être compatible avec l’environnement primitif</a:t>
            </a:r>
            <a:r>
              <a:rPr lang="fr-FR" sz="2000" dirty="0"/>
              <a:t>.</a:t>
            </a:r>
            <a:endParaRPr lang="fr-FR" sz="2000" dirty="0" smtClean="0"/>
          </a:p>
        </p:txBody>
      </p:sp>
      <p:sp>
        <p:nvSpPr>
          <p:cNvPr id="5" name="ZoneTexte 4"/>
          <p:cNvSpPr txBox="1"/>
          <p:nvPr/>
        </p:nvSpPr>
        <p:spPr>
          <a:xfrm>
            <a:off x="0" y="2820992"/>
            <a:ext cx="9144000" cy="4247317"/>
          </a:xfrm>
          <a:prstGeom prst="rect">
            <a:avLst/>
          </a:prstGeom>
          <a:noFill/>
        </p:spPr>
        <p:txBody>
          <a:bodyPr wrap="square" rtlCol="0">
            <a:spAutoFit/>
          </a:bodyPr>
          <a:lstStyle/>
          <a:p>
            <a:r>
              <a:rPr lang="fr-FR" dirty="0" smtClean="0"/>
              <a:t>1/ -expliquer la formation </a:t>
            </a:r>
            <a:r>
              <a:rPr lang="fr-FR" dirty="0" smtClean="0">
                <a:sym typeface="Wingdings" pitchFamily="2" charset="2"/>
              </a:rPr>
              <a:t>de </a:t>
            </a:r>
            <a:r>
              <a:rPr lang="fr-FR" dirty="0">
                <a:sym typeface="Wingdings" pitchFamily="2" charset="2"/>
              </a:rPr>
              <a:t>cristaux de </a:t>
            </a:r>
            <a:r>
              <a:rPr lang="fr-FR" dirty="0" smtClean="0"/>
              <a:t>carbamoyl-aminoacides </a:t>
            </a:r>
            <a:r>
              <a:rPr lang="fr-FR" dirty="0" smtClean="0">
                <a:solidFill>
                  <a:srgbClr val="1534D1"/>
                </a:solidFill>
              </a:rPr>
              <a:t>à partir </a:t>
            </a:r>
            <a:r>
              <a:rPr lang="fr-FR" dirty="0" smtClean="0"/>
              <a:t>d’échantillons faiblement concentrées, d’océans primitifs au pH ~6,5. </a:t>
            </a:r>
            <a:r>
              <a:rPr lang="fr-FR" sz="1400" dirty="0" smtClean="0"/>
              <a:t>Ce pH était essentiellement due à la présence de l’acide carbonique H</a:t>
            </a:r>
            <a:r>
              <a:rPr lang="fr-FR" sz="1400" baseline="-25000" dirty="0" smtClean="0"/>
              <a:t>2</a:t>
            </a:r>
            <a:r>
              <a:rPr lang="fr-FR" sz="1400" dirty="0" smtClean="0"/>
              <a:t>CO</a:t>
            </a:r>
            <a:r>
              <a:rPr lang="fr-FR" sz="1400" baseline="-25000" dirty="0" smtClean="0"/>
              <a:t>3</a:t>
            </a:r>
            <a:r>
              <a:rPr lang="fr-FR" sz="1400" dirty="0" smtClean="0"/>
              <a:t>. Rappelons par ailleurs que les </a:t>
            </a:r>
            <a:r>
              <a:rPr lang="fr-FR" sz="1400" dirty="0" err="1" smtClean="0"/>
              <a:t>NOx</a:t>
            </a:r>
            <a:r>
              <a:rPr lang="fr-FR" sz="1400" dirty="0" smtClean="0"/>
              <a:t> ne réagissent pas sur les carbamoyl-aminoacides en solution aqueuse à de tels pH</a:t>
            </a:r>
            <a:r>
              <a:rPr lang="fr-FR" dirty="0" smtClean="0"/>
              <a:t>.  </a:t>
            </a:r>
          </a:p>
          <a:p>
            <a:endParaRPr lang="fr-FR" dirty="0" smtClean="0"/>
          </a:p>
          <a:p>
            <a:r>
              <a:rPr lang="fr-FR" dirty="0" smtClean="0"/>
              <a:t>2/ -permettre d’exposer ces cristaux a </a:t>
            </a:r>
            <a:r>
              <a:rPr lang="fr-FR" dirty="0"/>
              <a:t>des atmosphères gazeuses </a:t>
            </a:r>
            <a:r>
              <a:rPr lang="fr-FR" dirty="0" smtClean="0"/>
              <a:t>d’oxydes </a:t>
            </a:r>
            <a:r>
              <a:rPr lang="fr-FR" dirty="0"/>
              <a:t>d’azote </a:t>
            </a:r>
            <a:r>
              <a:rPr lang="fr-FR" dirty="0" err="1" smtClean="0"/>
              <a:t>NOx</a:t>
            </a:r>
            <a:r>
              <a:rPr lang="fr-FR" dirty="0" smtClean="0"/>
              <a:t> </a:t>
            </a:r>
            <a:r>
              <a:rPr lang="fr-FR" dirty="0" smtClean="0">
                <a:sym typeface="Wingdings" pitchFamily="2" charset="2"/>
              </a:rPr>
              <a:t>pour les transformer en systèmes {</a:t>
            </a:r>
            <a:r>
              <a:rPr lang="fr-FR" dirty="0" smtClean="0"/>
              <a:t>NCA/HNO</a:t>
            </a:r>
            <a:r>
              <a:rPr lang="fr-FR" baseline="-25000" dirty="0" smtClean="0"/>
              <a:t>2</a:t>
            </a:r>
            <a:r>
              <a:rPr lang="fr-FR" dirty="0" smtClean="0"/>
              <a:t>/pH~1,5}. </a:t>
            </a:r>
          </a:p>
          <a:p>
            <a:endParaRPr lang="fr-FR" dirty="0" smtClean="0"/>
          </a:p>
          <a:p>
            <a:r>
              <a:rPr lang="fr-FR" dirty="0" smtClean="0"/>
              <a:t>3/ -permettre à ces systèmes {NCA/HNO</a:t>
            </a:r>
            <a:r>
              <a:rPr lang="fr-FR" baseline="-25000" dirty="0" smtClean="0"/>
              <a:t>2</a:t>
            </a:r>
            <a:r>
              <a:rPr lang="fr-FR" dirty="0" smtClean="0"/>
              <a:t>/pH~1,5} de passer rapidement du pH ~1,5 à des pH &gt; 4 pour que les peptides puissent se former.</a:t>
            </a:r>
          </a:p>
          <a:p>
            <a:endParaRPr lang="fr-FR" dirty="0" smtClean="0"/>
          </a:p>
          <a:p>
            <a:r>
              <a:rPr lang="fr-FR" dirty="0" smtClean="0"/>
              <a:t>4/ -autoriser l’évolution </a:t>
            </a:r>
            <a:r>
              <a:rPr lang="fr-FR" dirty="0"/>
              <a:t>des peptides </a:t>
            </a:r>
            <a:r>
              <a:rPr lang="fr-FR" dirty="0" smtClean="0"/>
              <a:t>formés</a:t>
            </a:r>
          </a:p>
          <a:p>
            <a:r>
              <a:rPr lang="fr-FR" dirty="0" smtClean="0"/>
              <a:t>  </a:t>
            </a:r>
            <a:endParaRPr lang="fr-FR" dirty="0"/>
          </a:p>
          <a:p>
            <a:r>
              <a:rPr lang="fr-FR" dirty="0"/>
              <a:t>5</a:t>
            </a:r>
            <a:r>
              <a:rPr lang="fr-FR" dirty="0" smtClean="0"/>
              <a:t>/ -répéter indéfiniment une telle suite réactionnelle.</a:t>
            </a:r>
          </a:p>
          <a:p>
            <a:endParaRPr lang="fr-FR" dirty="0"/>
          </a:p>
        </p:txBody>
      </p:sp>
      <p:sp>
        <p:nvSpPr>
          <p:cNvPr id="2" name="ZoneTexte 1"/>
          <p:cNvSpPr txBox="1"/>
          <p:nvPr/>
        </p:nvSpPr>
        <p:spPr>
          <a:xfrm>
            <a:off x="179512" y="2051556"/>
            <a:ext cx="4824536" cy="369332"/>
          </a:xfrm>
          <a:prstGeom prst="rect">
            <a:avLst/>
          </a:prstGeom>
          <a:noFill/>
        </p:spPr>
        <p:txBody>
          <a:bodyPr wrap="square" rtlCol="0">
            <a:spAutoFit/>
          </a:bodyPr>
          <a:lstStyle/>
          <a:p>
            <a:r>
              <a:rPr lang="fr-FR" dirty="0" smtClean="0"/>
              <a:t>Un tel scénario devait :</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743536"/>
            <a:ext cx="9167409" cy="1389320"/>
          </a:xfrm>
        </p:spPr>
        <p:txBody>
          <a:bodyPr/>
          <a:lstStyle/>
          <a:p>
            <a:r>
              <a:rPr lang="fr-FR" sz="1400" dirty="0" smtClean="0"/>
              <a:t>Après la publication de nos premiers résultats, deux chercheurs, par des techniques différentes, ont montré que la présence des </a:t>
            </a:r>
            <a:r>
              <a:rPr lang="fr-FR" sz="1400" dirty="0" err="1" smtClean="0"/>
              <a:t>NOx</a:t>
            </a:r>
            <a:r>
              <a:rPr lang="fr-FR" sz="1400" dirty="0" smtClean="0"/>
              <a:t> dans l’atmosphère primitive de la terre était une hypothèse réaliste. </a:t>
            </a:r>
            <a:br>
              <a:rPr lang="fr-FR" sz="1400" dirty="0" smtClean="0"/>
            </a:br>
            <a:r>
              <a:rPr lang="fr-FR" sz="1400" dirty="0" smtClean="0"/>
              <a:t>- (F. </a:t>
            </a:r>
            <a:r>
              <a:rPr lang="fr-FR" sz="1400" dirty="0" err="1" smtClean="0"/>
              <a:t>Selsis</a:t>
            </a:r>
            <a:r>
              <a:rPr lang="fr-FR" sz="1400" dirty="0" smtClean="0"/>
              <a:t> -2004, 305 (</a:t>
            </a:r>
            <a:r>
              <a:rPr lang="fr-FR" sz="1400" dirty="0" err="1" smtClean="0"/>
              <a:t>Astrobiology</a:t>
            </a:r>
            <a:r>
              <a:rPr lang="fr-FR" sz="1400" dirty="0" smtClean="0"/>
              <a:t>, 267-286). </a:t>
            </a:r>
            <a:br>
              <a:rPr lang="fr-FR" sz="1400" dirty="0" smtClean="0"/>
            </a:br>
            <a:r>
              <a:rPr lang="fr-FR" sz="1400" dirty="0" smtClean="0"/>
              <a:t>- (Navarro-Gonzales 1998</a:t>
            </a:r>
            <a:r>
              <a:rPr lang="en-US" sz="1400" dirty="0"/>
              <a:t> </a:t>
            </a:r>
            <a:r>
              <a:rPr lang="en-US" sz="1400" dirty="0" err="1" smtClean="0"/>
              <a:t>Geophys</a:t>
            </a:r>
            <a:r>
              <a:rPr lang="en-US" sz="1400" dirty="0" smtClean="0"/>
              <a:t> </a:t>
            </a:r>
            <a:r>
              <a:rPr lang="en-US" sz="1400" dirty="0"/>
              <a:t>Res </a:t>
            </a:r>
            <a:r>
              <a:rPr lang="en-US" sz="1400" dirty="0" smtClean="0"/>
              <a:t>Lett25</a:t>
            </a:r>
            <a:r>
              <a:rPr lang="en-US" sz="1400" dirty="0"/>
              <a:t>: </a:t>
            </a:r>
            <a:r>
              <a:rPr lang="en-US" sz="1400" dirty="0" smtClean="0"/>
              <a:t>3123-3126</a:t>
            </a:r>
            <a:endParaRPr lang="fr-FR" sz="1600" dirty="0"/>
          </a:p>
        </p:txBody>
      </p:sp>
      <p:pic>
        <p:nvPicPr>
          <p:cNvPr id="6" name="Picture 2"/>
          <p:cNvPicPr>
            <a:picLocks noChangeAspect="1" noChangeArrowheads="1"/>
          </p:cNvPicPr>
          <p:nvPr/>
        </p:nvPicPr>
        <p:blipFill>
          <a:blip r:embed="rId3"/>
          <a:srcRect/>
          <a:stretch>
            <a:fillRect/>
          </a:stretch>
        </p:blipFill>
        <p:spPr bwMode="auto">
          <a:xfrm>
            <a:off x="1335051" y="2922739"/>
            <a:ext cx="6589166" cy="3746621"/>
          </a:xfrm>
          <a:prstGeom prst="rect">
            <a:avLst/>
          </a:prstGeom>
          <a:noFill/>
          <a:ln w="9525">
            <a:noFill/>
            <a:miter lim="800000"/>
            <a:headEnd/>
            <a:tailEnd/>
          </a:ln>
        </p:spPr>
      </p:pic>
      <p:sp>
        <p:nvSpPr>
          <p:cNvPr id="3" name="ZoneTexte 2"/>
          <p:cNvSpPr txBox="1"/>
          <p:nvPr/>
        </p:nvSpPr>
        <p:spPr>
          <a:xfrm>
            <a:off x="539552" y="395372"/>
            <a:ext cx="8064896" cy="369332"/>
          </a:xfrm>
          <a:prstGeom prst="rect">
            <a:avLst/>
          </a:prstGeom>
          <a:noFill/>
        </p:spPr>
        <p:txBody>
          <a:bodyPr wrap="square" rtlCol="0">
            <a:spAutoFit/>
          </a:bodyPr>
          <a:lstStyle/>
          <a:p>
            <a:pPr algn="ctr"/>
            <a:r>
              <a:rPr lang="fr-FR" b="1" dirty="0" smtClean="0"/>
              <a:t>Les </a:t>
            </a:r>
            <a:r>
              <a:rPr lang="fr-FR" b="1" dirty="0" err="1"/>
              <a:t>NOx</a:t>
            </a:r>
            <a:r>
              <a:rPr lang="fr-FR" b="1" dirty="0"/>
              <a:t> </a:t>
            </a:r>
            <a:r>
              <a:rPr lang="fr-FR" b="1" dirty="0" smtClean="0"/>
              <a:t>et l’atmosphère </a:t>
            </a:r>
            <a:r>
              <a:rPr lang="fr-FR" b="1" dirty="0"/>
              <a:t>primitive de la terre </a:t>
            </a:r>
            <a:r>
              <a:rPr lang="fr-FR" b="1" dirty="0" smtClean="0"/>
              <a:t>?</a:t>
            </a:r>
            <a:endParaRPr lang="fr-FR" b="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9512" y="1628800"/>
            <a:ext cx="8678768" cy="1200329"/>
          </a:xfrm>
          <a:prstGeom prst="rect">
            <a:avLst/>
          </a:prstGeom>
          <a:noFill/>
        </p:spPr>
        <p:txBody>
          <a:bodyPr wrap="square" rtlCol="0">
            <a:spAutoFit/>
          </a:bodyPr>
          <a:lstStyle/>
          <a:p>
            <a:pPr algn="ctr"/>
            <a:r>
              <a:rPr lang="fr-FR" sz="2400" dirty="0" smtClean="0"/>
              <a:t>Sur </a:t>
            </a:r>
            <a:r>
              <a:rPr lang="fr-FR" sz="2400" dirty="0"/>
              <a:t>la terre </a:t>
            </a:r>
            <a:r>
              <a:rPr lang="fr-FR" sz="2400" dirty="0" smtClean="0"/>
              <a:t>primitive le seul endroit ou l’ensemble des conditions ci-dessus nous a paru pouvoir être naturellement satisfait, est à l’interface Océan-Continent-Atmosphère</a:t>
            </a:r>
            <a:r>
              <a:rPr lang="fr-FR" sz="2400" dirty="0"/>
              <a:t>. </a:t>
            </a:r>
            <a:endParaRPr lang="fr-FR" sz="2400" dirty="0" smtClean="0"/>
          </a:p>
        </p:txBody>
      </p:sp>
      <p:sp>
        <p:nvSpPr>
          <p:cNvPr id="3" name="Titre 2"/>
          <p:cNvSpPr>
            <a:spLocks noGrp="1"/>
          </p:cNvSpPr>
          <p:nvPr>
            <p:ph type="title"/>
          </p:nvPr>
        </p:nvSpPr>
        <p:spPr/>
        <p:txBody>
          <a:bodyPr/>
          <a:lstStyle/>
          <a:p>
            <a:r>
              <a:rPr lang="fr-FR" dirty="0" smtClean="0"/>
              <a:t>Scénario de la pompe primaire</a:t>
            </a:r>
            <a:endParaRPr lang="fr-FR" dirty="0"/>
          </a:p>
        </p:txBody>
      </p:sp>
      <p:sp>
        <p:nvSpPr>
          <p:cNvPr id="5" name="ZoneTexte 4"/>
          <p:cNvSpPr txBox="1"/>
          <p:nvPr/>
        </p:nvSpPr>
        <p:spPr>
          <a:xfrm>
            <a:off x="179512" y="3140968"/>
            <a:ext cx="8856984" cy="3416320"/>
          </a:xfrm>
          <a:prstGeom prst="rect">
            <a:avLst/>
          </a:prstGeom>
          <a:noFill/>
        </p:spPr>
        <p:txBody>
          <a:bodyPr wrap="square" rtlCol="0">
            <a:spAutoFit/>
          </a:bodyPr>
          <a:lstStyle/>
          <a:p>
            <a:r>
              <a:rPr lang="fr-FR" dirty="0" smtClean="0"/>
              <a:t>En ce lieu particulier, la marée (si l’amplitude est suffisante) amène des échantillons d’océan sur le continent  à l’arrière des plages. </a:t>
            </a:r>
          </a:p>
          <a:p>
            <a:r>
              <a:rPr lang="fr-FR" dirty="0" smtClean="0"/>
              <a:t>Après le reflux, l’évaporation de l’eau conduit à la cristallisation des </a:t>
            </a:r>
            <a:r>
              <a:rPr lang="fr-FR" dirty="0" err="1" smtClean="0"/>
              <a:t>carbamoyl</a:t>
            </a:r>
            <a:r>
              <a:rPr lang="fr-FR" dirty="0" smtClean="0"/>
              <a:t>-aminoacides.</a:t>
            </a:r>
          </a:p>
          <a:p>
            <a:r>
              <a:rPr lang="fr-FR" dirty="0" smtClean="0"/>
              <a:t>Les </a:t>
            </a:r>
            <a:r>
              <a:rPr lang="fr-FR" dirty="0" err="1" smtClean="0"/>
              <a:t>NOx</a:t>
            </a:r>
            <a:r>
              <a:rPr lang="fr-FR" dirty="0" smtClean="0"/>
              <a:t> atmosphériques réagissent alors sur ces cristaux et conduisent  aux systèmes activés </a:t>
            </a:r>
            <a:r>
              <a:rPr lang="fr-FR" dirty="0" smtClean="0">
                <a:sym typeface="Wingdings" pitchFamily="2" charset="2"/>
              </a:rPr>
              <a:t>{</a:t>
            </a:r>
            <a:r>
              <a:rPr lang="fr-FR" dirty="0" smtClean="0"/>
              <a:t>NCA/HNO</a:t>
            </a:r>
            <a:r>
              <a:rPr lang="fr-FR" baseline="-25000" dirty="0" smtClean="0"/>
              <a:t>2</a:t>
            </a:r>
            <a:r>
              <a:rPr lang="fr-FR" dirty="0" smtClean="0"/>
              <a:t>/pH~1,5</a:t>
            </a:r>
            <a:r>
              <a:rPr lang="fr-FR" dirty="0"/>
              <a:t>}.</a:t>
            </a:r>
            <a:endParaRPr lang="fr-FR" dirty="0" smtClean="0"/>
          </a:p>
          <a:p>
            <a:r>
              <a:rPr lang="fr-FR" dirty="0" smtClean="0"/>
              <a:t>La marée suivante à pH 6,5 recouvre ces systèmes et les peptides se forment.  </a:t>
            </a:r>
          </a:p>
          <a:p>
            <a:r>
              <a:rPr lang="fr-FR" dirty="0" smtClean="0"/>
              <a:t>Les peptides solubles entrainés par le reflux s’hydrolysent partiellement et, lorsque les fractions retournent au contact des systèmes activés </a:t>
            </a:r>
            <a:r>
              <a:rPr lang="fr-FR" dirty="0">
                <a:sym typeface="Wingdings" pitchFamily="2" charset="2"/>
              </a:rPr>
              <a:t>{</a:t>
            </a:r>
            <a:r>
              <a:rPr lang="fr-FR" dirty="0"/>
              <a:t>NCA/HNO</a:t>
            </a:r>
            <a:r>
              <a:rPr lang="fr-FR" baseline="-25000" dirty="0"/>
              <a:t>2</a:t>
            </a:r>
            <a:r>
              <a:rPr lang="fr-FR" dirty="0"/>
              <a:t>/pH~1,5</a:t>
            </a:r>
            <a:r>
              <a:rPr lang="fr-FR" dirty="0" smtClean="0"/>
              <a:t>} de nouveaux peptides sont obtenus. </a:t>
            </a:r>
          </a:p>
          <a:p>
            <a:r>
              <a:rPr lang="fr-FR" dirty="0" smtClean="0"/>
              <a:t>L’évolution chimique est en route, les processus </a:t>
            </a:r>
            <a:r>
              <a:rPr lang="fr-FR" dirty="0"/>
              <a:t>de </a:t>
            </a:r>
            <a:r>
              <a:rPr lang="fr-FR" dirty="0" smtClean="0"/>
              <a:t>sélectivité interviennent.</a:t>
            </a:r>
          </a:p>
          <a:p>
            <a:r>
              <a:rPr lang="fr-FR" dirty="0"/>
              <a:t>C</a:t>
            </a:r>
            <a:r>
              <a:rPr lang="fr-FR" dirty="0" smtClean="0"/>
              <a:t>e cycle se répète indéfiniment. </a:t>
            </a:r>
            <a:endParaRPr lang="fr-FR" dirty="0"/>
          </a:p>
        </p:txBody>
      </p:sp>
    </p:spTree>
    <p:extLst>
      <p:ext uri="{BB962C8B-B14F-4D97-AF65-F5344CB8AC3E}">
        <p14:creationId xmlns:p14="http://schemas.microsoft.com/office/powerpoint/2010/main" val="3651279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re 1"/>
          <p:cNvSpPr>
            <a:spLocks noGrp="1"/>
          </p:cNvSpPr>
          <p:nvPr>
            <p:ph type="title"/>
          </p:nvPr>
        </p:nvSpPr>
        <p:spPr>
          <a:xfrm>
            <a:off x="1590724" y="214290"/>
            <a:ext cx="5715040" cy="743989"/>
          </a:xfrm>
        </p:spPr>
        <p:txBody>
          <a:bodyPr/>
          <a:lstStyle/>
          <a:p>
            <a:r>
              <a:rPr lang="fr-FR" sz="1400" b="1" dirty="0" smtClean="0"/>
              <a:t>Traduit en composantes chimiques et  mécanique cela donne le schéma suivant de « La pompe primaire »</a:t>
            </a:r>
            <a:r>
              <a:rPr lang="fr-FR" sz="1400" dirty="0" smtClean="0"/>
              <a:t/>
            </a:r>
            <a:br>
              <a:rPr lang="fr-FR" sz="1400" dirty="0" smtClean="0"/>
            </a:br>
            <a:r>
              <a:rPr lang="fr-FR" sz="1400" b="1" dirty="0" smtClean="0"/>
              <a:t>à la jonction océan/continent/atmosphère</a:t>
            </a:r>
            <a:r>
              <a:rPr lang="fr-FR" sz="1800" b="1" dirty="0" smtClean="0"/>
              <a:t>.</a:t>
            </a:r>
            <a:r>
              <a:rPr lang="fr-FR" sz="1800" b="1" dirty="0">
                <a:solidFill>
                  <a:srgbClr val="FF0000"/>
                </a:solidFill>
              </a:rPr>
              <a:t/>
            </a:r>
            <a:br>
              <a:rPr lang="fr-FR" sz="1800" b="1" dirty="0">
                <a:solidFill>
                  <a:srgbClr val="FF0000"/>
                </a:solidFill>
              </a:rPr>
            </a:br>
            <a:endParaRPr lang="fr-FR" sz="1800" b="1" dirty="0" smtClean="0"/>
          </a:p>
        </p:txBody>
      </p:sp>
      <p:graphicFrame>
        <p:nvGraphicFramePr>
          <p:cNvPr id="16386" name="Object 4"/>
          <p:cNvGraphicFramePr>
            <a:graphicFrameLocks noChangeAspect="1"/>
          </p:cNvGraphicFramePr>
          <p:nvPr>
            <p:extLst>
              <p:ext uri="{D42A27DB-BD31-4B8C-83A1-F6EECF244321}">
                <p14:modId xmlns:p14="http://schemas.microsoft.com/office/powerpoint/2010/main" val="1088260631"/>
              </p:ext>
            </p:extLst>
          </p:nvPr>
        </p:nvGraphicFramePr>
        <p:xfrm>
          <a:off x="1259632" y="908966"/>
          <a:ext cx="6602413" cy="5553075"/>
        </p:xfrm>
        <a:graphic>
          <a:graphicData uri="http://schemas.openxmlformats.org/presentationml/2006/ole">
            <mc:AlternateContent xmlns:mc="http://schemas.openxmlformats.org/markup-compatibility/2006">
              <mc:Choice xmlns:v="urn:schemas-microsoft-com:vml" Requires="v">
                <p:oleObj spid="_x0000_s16533" name="CS ChemDraw Drawing" r:id="rId3" imgW="7063920" imgH="5942520" progId="ChemDraw.Document.6.0">
                  <p:embed/>
                </p:oleObj>
              </mc:Choice>
              <mc:Fallback>
                <p:oleObj name="CS ChemDraw Drawing" r:id="rId3" imgW="7063920" imgH="5942520" progId="ChemDraw.Document.6.0">
                  <p:embed/>
                  <p:pic>
                    <p:nvPicPr>
                      <p:cNvPr id="0" name="Object 4"/>
                      <p:cNvPicPr>
                        <a:picLocks noChangeAspect="1" noChangeArrowheads="1"/>
                      </p:cNvPicPr>
                      <p:nvPr/>
                    </p:nvPicPr>
                    <p:blipFill>
                      <a:blip r:embed="rId4"/>
                      <a:srcRect/>
                      <a:stretch>
                        <a:fillRect/>
                      </a:stretch>
                    </p:blipFill>
                    <p:spPr bwMode="auto">
                      <a:xfrm>
                        <a:off x="1259632" y="908966"/>
                        <a:ext cx="6602413" cy="555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ZoneTexte 9"/>
          <p:cNvSpPr txBox="1"/>
          <p:nvPr/>
        </p:nvSpPr>
        <p:spPr>
          <a:xfrm>
            <a:off x="142876" y="3571876"/>
            <a:ext cx="857224" cy="369332"/>
          </a:xfrm>
          <a:prstGeom prst="rect">
            <a:avLst/>
          </a:prstGeom>
          <a:noFill/>
        </p:spPr>
        <p:txBody>
          <a:bodyPr wrap="square" rtlCol="0">
            <a:spAutoFit/>
          </a:bodyPr>
          <a:lstStyle/>
          <a:p>
            <a:r>
              <a:rPr lang="fr-FR" dirty="0" smtClean="0"/>
              <a:t>marée</a:t>
            </a:r>
            <a:endParaRPr lang="fr-FR" dirty="0"/>
          </a:p>
        </p:txBody>
      </p:sp>
      <p:sp>
        <p:nvSpPr>
          <p:cNvPr id="16" name="Rectangle 15"/>
          <p:cNvSpPr/>
          <p:nvPr/>
        </p:nvSpPr>
        <p:spPr>
          <a:xfrm>
            <a:off x="142844" y="1293297"/>
            <a:ext cx="838691" cy="369332"/>
          </a:xfrm>
          <a:prstGeom prst="rect">
            <a:avLst/>
          </a:prstGeom>
        </p:spPr>
        <p:txBody>
          <a:bodyPr wrap="none">
            <a:spAutoFit/>
          </a:bodyPr>
          <a:lstStyle/>
          <a:p>
            <a:pPr lvl="0"/>
            <a:r>
              <a:rPr lang="fr-FR" dirty="0" smtClean="0">
                <a:solidFill>
                  <a:srgbClr val="000000"/>
                </a:solidFill>
              </a:rPr>
              <a:t>marée</a:t>
            </a:r>
            <a:endParaRPr lang="fr-FR" dirty="0">
              <a:solidFill>
                <a:srgbClr val="000000"/>
              </a:solidFill>
            </a:endParaRPr>
          </a:p>
        </p:txBody>
      </p:sp>
      <p:sp>
        <p:nvSpPr>
          <p:cNvPr id="17" name="ZoneTexte 16"/>
          <p:cNvSpPr txBox="1"/>
          <p:nvPr/>
        </p:nvSpPr>
        <p:spPr>
          <a:xfrm>
            <a:off x="7286644" y="2500306"/>
            <a:ext cx="1928762" cy="523220"/>
          </a:xfrm>
          <a:prstGeom prst="rect">
            <a:avLst/>
          </a:prstGeom>
          <a:noFill/>
        </p:spPr>
        <p:txBody>
          <a:bodyPr wrap="square" rtlCol="0">
            <a:spAutoFit/>
          </a:bodyPr>
          <a:lstStyle/>
          <a:p>
            <a:r>
              <a:rPr lang="fr-FR" sz="1600" dirty="0" smtClean="0">
                <a:solidFill>
                  <a:srgbClr val="1534D1"/>
                </a:solidFill>
              </a:rPr>
              <a:t>Activation </a:t>
            </a:r>
            <a:r>
              <a:rPr lang="fr-FR" sz="1200" dirty="0" smtClean="0"/>
              <a:t>aminoacides + peptides</a:t>
            </a:r>
            <a:endParaRPr lang="fr-FR" sz="1600" dirty="0"/>
          </a:p>
        </p:txBody>
      </p:sp>
      <p:sp>
        <p:nvSpPr>
          <p:cNvPr id="18" name="ZoneTexte 17"/>
          <p:cNvSpPr txBox="1"/>
          <p:nvPr/>
        </p:nvSpPr>
        <p:spPr>
          <a:xfrm>
            <a:off x="7286676" y="3071810"/>
            <a:ext cx="1714480" cy="338554"/>
          </a:xfrm>
          <a:prstGeom prst="rect">
            <a:avLst/>
          </a:prstGeom>
          <a:solidFill>
            <a:schemeClr val="bg1"/>
          </a:solidFill>
        </p:spPr>
        <p:txBody>
          <a:bodyPr wrap="square" rtlCol="0">
            <a:spAutoFit/>
          </a:bodyPr>
          <a:lstStyle/>
          <a:p>
            <a:r>
              <a:rPr lang="fr-FR" sz="1600" dirty="0" smtClean="0">
                <a:solidFill>
                  <a:srgbClr val="1534D1"/>
                </a:solidFill>
              </a:rPr>
              <a:t>Polymérisation</a:t>
            </a:r>
            <a:endParaRPr lang="fr-FR" sz="1600" dirty="0">
              <a:solidFill>
                <a:srgbClr val="1534D1"/>
              </a:solidFill>
            </a:endParaRPr>
          </a:p>
        </p:txBody>
      </p:sp>
      <p:sp>
        <p:nvSpPr>
          <p:cNvPr id="19" name="Rectangle 18"/>
          <p:cNvSpPr/>
          <p:nvPr/>
        </p:nvSpPr>
        <p:spPr>
          <a:xfrm>
            <a:off x="7290014" y="3500438"/>
            <a:ext cx="1425390" cy="338554"/>
          </a:xfrm>
          <a:prstGeom prst="rect">
            <a:avLst/>
          </a:prstGeom>
        </p:spPr>
        <p:txBody>
          <a:bodyPr wrap="none">
            <a:spAutoFit/>
          </a:bodyPr>
          <a:lstStyle/>
          <a:p>
            <a:pPr lvl="0"/>
            <a:r>
              <a:rPr lang="fr-FR" sz="1600" dirty="0" err="1" smtClean="0">
                <a:solidFill>
                  <a:srgbClr val="1534D1"/>
                </a:solidFill>
              </a:rPr>
              <a:t>Epimérisation</a:t>
            </a:r>
            <a:endParaRPr lang="fr-FR" sz="1600" dirty="0">
              <a:solidFill>
                <a:srgbClr val="1534D1"/>
              </a:solidFill>
            </a:endParaRPr>
          </a:p>
        </p:txBody>
      </p:sp>
      <p:sp>
        <p:nvSpPr>
          <p:cNvPr id="20" name="Rectangle 19"/>
          <p:cNvSpPr/>
          <p:nvPr/>
        </p:nvSpPr>
        <p:spPr>
          <a:xfrm>
            <a:off x="7305764" y="3929066"/>
            <a:ext cx="1766830" cy="338554"/>
          </a:xfrm>
          <a:prstGeom prst="rect">
            <a:avLst/>
          </a:prstGeom>
        </p:spPr>
        <p:txBody>
          <a:bodyPr wrap="square">
            <a:spAutoFit/>
          </a:bodyPr>
          <a:lstStyle/>
          <a:p>
            <a:pPr lvl="0"/>
            <a:r>
              <a:rPr lang="fr-FR" sz="1600" dirty="0" smtClean="0">
                <a:solidFill>
                  <a:srgbClr val="1534D1"/>
                </a:solidFill>
              </a:rPr>
              <a:t>Dépolymérisation</a:t>
            </a:r>
            <a:endParaRPr lang="fr-FR" sz="1600" dirty="0">
              <a:solidFill>
                <a:srgbClr val="1534D1"/>
              </a:solidFill>
            </a:endParaRPr>
          </a:p>
        </p:txBody>
      </p:sp>
      <p:sp>
        <p:nvSpPr>
          <p:cNvPr id="21" name="ZoneTexte 20"/>
          <p:cNvSpPr txBox="1"/>
          <p:nvPr/>
        </p:nvSpPr>
        <p:spPr>
          <a:xfrm>
            <a:off x="7286676" y="4357694"/>
            <a:ext cx="2000232" cy="523220"/>
          </a:xfrm>
          <a:prstGeom prst="rect">
            <a:avLst/>
          </a:prstGeom>
          <a:noFill/>
        </p:spPr>
        <p:txBody>
          <a:bodyPr wrap="square" rtlCol="0">
            <a:spAutoFit/>
          </a:bodyPr>
          <a:lstStyle/>
          <a:p>
            <a:r>
              <a:rPr lang="fr-FR" sz="1600" dirty="0" err="1" smtClean="0">
                <a:solidFill>
                  <a:srgbClr val="1534D1"/>
                </a:solidFill>
              </a:rPr>
              <a:t>Carbamoylation</a:t>
            </a:r>
            <a:r>
              <a:rPr lang="fr-FR" sz="1600" dirty="0" smtClean="0"/>
              <a:t> </a:t>
            </a:r>
            <a:r>
              <a:rPr lang="fr-FR" sz="1200" dirty="0" smtClean="0"/>
              <a:t>aminoacides + peptides</a:t>
            </a:r>
            <a:endParaRPr lang="fr-FR" sz="1600" dirty="0"/>
          </a:p>
        </p:txBody>
      </p:sp>
      <p:cxnSp>
        <p:nvCxnSpPr>
          <p:cNvPr id="25" name="Connecteur droit 24"/>
          <p:cNvCxnSpPr/>
          <p:nvPr/>
        </p:nvCxnSpPr>
        <p:spPr>
          <a:xfrm rot="5400000">
            <a:off x="6037273" y="3750471"/>
            <a:ext cx="2499536" cy="794"/>
          </a:xfrm>
          <a:prstGeom prst="line">
            <a:avLst/>
          </a:prstGeom>
        </p:spPr>
        <p:style>
          <a:lnRef idx="1">
            <a:schemeClr val="accent2"/>
          </a:lnRef>
          <a:fillRef idx="0">
            <a:schemeClr val="accent2"/>
          </a:fillRef>
          <a:effectRef idx="0">
            <a:schemeClr val="accent2"/>
          </a:effectRef>
          <a:fontRef idx="minor">
            <a:schemeClr val="tx1"/>
          </a:fontRef>
        </p:style>
      </p:cxnSp>
      <p:cxnSp>
        <p:nvCxnSpPr>
          <p:cNvPr id="30" name="Connecteur droit 29"/>
          <p:cNvCxnSpPr/>
          <p:nvPr/>
        </p:nvCxnSpPr>
        <p:spPr>
          <a:xfrm>
            <a:off x="7286644" y="2500306"/>
            <a:ext cx="1785918" cy="1588"/>
          </a:xfrm>
          <a:prstGeom prst="line">
            <a:avLst/>
          </a:prstGeom>
        </p:spPr>
        <p:style>
          <a:lnRef idx="1">
            <a:schemeClr val="accent2"/>
          </a:lnRef>
          <a:fillRef idx="0">
            <a:schemeClr val="accent2"/>
          </a:fillRef>
          <a:effectRef idx="0">
            <a:schemeClr val="accent2"/>
          </a:effectRef>
          <a:fontRef idx="minor">
            <a:schemeClr val="tx1"/>
          </a:fontRef>
        </p:style>
      </p:cxnSp>
      <p:cxnSp>
        <p:nvCxnSpPr>
          <p:cNvPr id="32" name="Connecteur droit 31"/>
          <p:cNvCxnSpPr/>
          <p:nvPr/>
        </p:nvCxnSpPr>
        <p:spPr>
          <a:xfrm>
            <a:off x="7286644" y="5000636"/>
            <a:ext cx="1785918" cy="1588"/>
          </a:xfrm>
          <a:prstGeom prst="line">
            <a:avLst/>
          </a:prstGeom>
        </p:spPr>
        <p:style>
          <a:lnRef idx="1">
            <a:schemeClr val="accent2"/>
          </a:lnRef>
          <a:fillRef idx="0">
            <a:schemeClr val="accent2"/>
          </a:fillRef>
          <a:effectRef idx="0">
            <a:schemeClr val="accent2"/>
          </a:effectRef>
          <a:fontRef idx="minor">
            <a:schemeClr val="tx1"/>
          </a:fontRef>
        </p:style>
      </p:cxnSp>
      <p:sp>
        <p:nvSpPr>
          <p:cNvPr id="15" name="ZoneTexte 14"/>
          <p:cNvSpPr txBox="1"/>
          <p:nvPr/>
        </p:nvSpPr>
        <p:spPr>
          <a:xfrm>
            <a:off x="0" y="550421"/>
            <a:ext cx="1571604" cy="646331"/>
          </a:xfrm>
          <a:prstGeom prst="rect">
            <a:avLst/>
          </a:prstGeom>
          <a:noFill/>
        </p:spPr>
        <p:txBody>
          <a:bodyPr wrap="square" rtlCol="0">
            <a:spAutoFit/>
          </a:bodyPr>
          <a:lstStyle/>
          <a:p>
            <a:pPr algn="ctr"/>
            <a:r>
              <a:rPr lang="fr-FR" b="1" dirty="0" smtClean="0">
                <a:solidFill>
                  <a:srgbClr val="1534D1"/>
                </a:solidFill>
              </a:rPr>
              <a:t>Composante </a:t>
            </a:r>
          </a:p>
          <a:p>
            <a:pPr algn="ctr"/>
            <a:r>
              <a:rPr lang="fr-FR" b="1" dirty="0" smtClean="0">
                <a:solidFill>
                  <a:srgbClr val="1534D1"/>
                </a:solidFill>
              </a:rPr>
              <a:t>mécanique</a:t>
            </a:r>
            <a:endParaRPr lang="fr-FR" b="1" dirty="0">
              <a:solidFill>
                <a:srgbClr val="1534D1"/>
              </a:solidFill>
            </a:endParaRPr>
          </a:p>
        </p:txBody>
      </p:sp>
      <p:sp>
        <p:nvSpPr>
          <p:cNvPr id="22" name="ZoneTexte 21"/>
          <p:cNvSpPr txBox="1"/>
          <p:nvPr/>
        </p:nvSpPr>
        <p:spPr>
          <a:xfrm>
            <a:off x="7305764" y="638396"/>
            <a:ext cx="1714512" cy="646331"/>
          </a:xfrm>
          <a:prstGeom prst="rect">
            <a:avLst/>
          </a:prstGeom>
          <a:noFill/>
        </p:spPr>
        <p:txBody>
          <a:bodyPr wrap="square" rtlCol="0">
            <a:spAutoFit/>
          </a:bodyPr>
          <a:lstStyle/>
          <a:p>
            <a:pPr algn="ctr"/>
            <a:r>
              <a:rPr lang="fr-FR" b="1" dirty="0" smtClean="0">
                <a:solidFill>
                  <a:srgbClr val="0E4DD8"/>
                </a:solidFill>
              </a:rPr>
              <a:t>Composante</a:t>
            </a:r>
          </a:p>
          <a:p>
            <a:pPr algn="ctr"/>
            <a:r>
              <a:rPr lang="fr-FR" b="1" dirty="0">
                <a:solidFill>
                  <a:srgbClr val="0E4DD8"/>
                </a:solidFill>
              </a:rPr>
              <a:t>c</a:t>
            </a:r>
            <a:r>
              <a:rPr lang="fr-FR" b="1" dirty="0" smtClean="0">
                <a:solidFill>
                  <a:srgbClr val="0E4DD8"/>
                </a:solidFill>
              </a:rPr>
              <a:t>himiques</a:t>
            </a:r>
          </a:p>
        </p:txBody>
      </p:sp>
      <p:sp>
        <p:nvSpPr>
          <p:cNvPr id="24" name="ZoneTexte 23"/>
          <p:cNvSpPr txBox="1"/>
          <p:nvPr/>
        </p:nvSpPr>
        <p:spPr>
          <a:xfrm>
            <a:off x="35496" y="5930696"/>
            <a:ext cx="5832648" cy="954107"/>
          </a:xfrm>
          <a:prstGeom prst="rect">
            <a:avLst/>
          </a:prstGeom>
          <a:noFill/>
        </p:spPr>
        <p:txBody>
          <a:bodyPr wrap="square" rtlCol="0">
            <a:spAutoFit/>
          </a:bodyPr>
          <a:lstStyle/>
          <a:p>
            <a:r>
              <a:rPr lang="fr-FR" sz="1400" dirty="0" smtClean="0"/>
              <a:t>Les peptides s’accumulent dés que t</a:t>
            </a:r>
            <a:r>
              <a:rPr lang="fr-FR" sz="1400" baseline="-25000" dirty="0" smtClean="0"/>
              <a:t>rot terre</a:t>
            </a:r>
            <a:r>
              <a:rPr lang="fr-FR" sz="1400" dirty="0" smtClean="0"/>
              <a:t> &lt; 50 ans fonction de la vitesse d’hydrolyse des peptides à pH 6,5 et 20°C.</a:t>
            </a:r>
          </a:p>
          <a:p>
            <a:r>
              <a:rPr lang="fr-FR" sz="1400" dirty="0" smtClean="0"/>
              <a:t>En fait vitesse rotation terre  12 h &lt; t</a:t>
            </a:r>
            <a:r>
              <a:rPr lang="fr-FR" sz="1400" baseline="-25000" dirty="0" smtClean="0"/>
              <a:t>rot</a:t>
            </a:r>
            <a:r>
              <a:rPr lang="fr-FR" sz="1400" dirty="0" smtClean="0"/>
              <a:t> &lt; 24 h.</a:t>
            </a:r>
          </a:p>
          <a:p>
            <a:r>
              <a:rPr lang="fr-FR" sz="1400" dirty="0" smtClean="0"/>
              <a:t>En conséquence  l’accumulation des peptides a été rapide et continue.</a:t>
            </a:r>
          </a:p>
        </p:txBody>
      </p:sp>
      <p:cxnSp>
        <p:nvCxnSpPr>
          <p:cNvPr id="36" name="Connecteur droit 35"/>
          <p:cNvCxnSpPr/>
          <p:nvPr/>
        </p:nvCxnSpPr>
        <p:spPr>
          <a:xfrm rot="5400000">
            <a:off x="7823223" y="3749677"/>
            <a:ext cx="2499536" cy="794"/>
          </a:xfrm>
          <a:prstGeom prst="line">
            <a:avLst/>
          </a:prstGeom>
        </p:spPr>
        <p:style>
          <a:lnRef idx="1">
            <a:schemeClr val="accent2"/>
          </a:lnRef>
          <a:fillRef idx="0">
            <a:schemeClr val="accent2"/>
          </a:fillRef>
          <a:effectRef idx="0">
            <a:schemeClr val="accent2"/>
          </a:effectRef>
          <a:fontRef idx="minor">
            <a:schemeClr val="tx1"/>
          </a:fontRef>
        </p:style>
      </p:cxnSp>
      <p:sp>
        <p:nvSpPr>
          <p:cNvPr id="2" name="ZoneTexte 1"/>
          <p:cNvSpPr txBox="1"/>
          <p:nvPr/>
        </p:nvSpPr>
        <p:spPr>
          <a:xfrm>
            <a:off x="142876" y="4509120"/>
            <a:ext cx="3276996" cy="954107"/>
          </a:xfrm>
          <a:prstGeom prst="rect">
            <a:avLst/>
          </a:prstGeom>
          <a:noFill/>
        </p:spPr>
        <p:txBody>
          <a:bodyPr wrap="square" rtlCol="0">
            <a:spAutoFit/>
          </a:bodyPr>
          <a:lstStyle/>
          <a:p>
            <a:r>
              <a:rPr lang="fr-FR" sz="1400" dirty="0" smtClean="0"/>
              <a:t>A chaque marée des peptides dendritiques se forment, s’allongent et évoluent.</a:t>
            </a:r>
            <a:r>
              <a:rPr lang="fr-FR" sz="1400" dirty="0"/>
              <a:t> </a:t>
            </a:r>
            <a:r>
              <a:rPr lang="fr-FR" sz="1400" dirty="0" smtClean="0"/>
              <a:t>Voir animations </a:t>
            </a:r>
            <a:r>
              <a:rPr lang="fr-FR" sz="1400" dirty="0" smtClean="0">
                <a:hlinkClick r:id="rId5" action="ppaction://hlinkfile"/>
              </a:rPr>
              <a:t>2</a:t>
            </a:r>
            <a:r>
              <a:rPr lang="fr-FR" sz="1400" dirty="0" smtClean="0"/>
              <a:t> et </a:t>
            </a:r>
            <a:r>
              <a:rPr lang="fr-FR" sz="1400" dirty="0" smtClean="0">
                <a:hlinkClick r:id="rId6" action="ppaction://hlinkfile"/>
              </a:rPr>
              <a:t>3</a:t>
            </a:r>
            <a:r>
              <a:rPr lang="fr-FR" sz="1400" dirty="0" smtClean="0"/>
              <a:t> pour suivre la dynamique du système. </a:t>
            </a:r>
            <a:endParaRPr lang="fr-FR"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0.00345 4.81481E-6 L -0.00345 -0.33334 " pathEditMode="fixed" rAng="0" ptsTypes="AA">
                                      <p:cBhvr>
                                        <p:cTn id="6" dur="2000" fill="hold"/>
                                        <p:tgtEl>
                                          <p:spTgt spid="10"/>
                                        </p:tgtEl>
                                        <p:attrNameLst>
                                          <p:attrName>ppt_x</p:attrName>
                                          <p:attrName>ppt_y</p:attrName>
                                        </p:attrNameLst>
                                      </p:cBhvr>
                                      <p:rCtr x="0" y="-167"/>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0.00243 7.40741E-7 L -0.00243 0.33333 " pathEditMode="relative" rAng="0" ptsTypes="AA">
                                      <p:cBhvr>
                                        <p:cTn id="10" dur="2000" fill="hold"/>
                                        <p:tgtEl>
                                          <p:spTgt spid="16"/>
                                        </p:tgtEl>
                                        <p:attrNameLst>
                                          <p:attrName>ppt_x</p:attrName>
                                          <p:attrName>ppt_y</p:attrName>
                                        </p:attrNameLst>
                                      </p:cBhvr>
                                      <p:rCtr x="0" y="167"/>
                                    </p:animMotion>
                                  </p:childTnLst>
                                </p:cTn>
                              </p:par>
                            </p:childTnLst>
                          </p:cTn>
                        </p:par>
                      </p:childTnLst>
                    </p:cTn>
                  </p:par>
                  <p:par>
                    <p:cTn id="11" fill="hold">
                      <p:stCondLst>
                        <p:cond delay="indefinite"/>
                      </p:stCondLst>
                      <p:childTnLst>
                        <p:par>
                          <p:cTn id="12" fill="hold">
                            <p:stCondLst>
                              <p:cond delay="0"/>
                            </p:stCondLst>
                            <p:childTnLst>
                              <p:par>
                                <p:cTn id="13" presetID="64" presetClass="path" presetSubtype="0" accel="50000" decel="50000" fill="hold" grpId="1" nodeType="clickEffect">
                                  <p:stCondLst>
                                    <p:cond delay="0"/>
                                  </p:stCondLst>
                                  <p:childTnLst>
                                    <p:animMotion origin="layout" path="M 0 0  L 0 -0.33333  E" pathEditMode="relative" ptsTypes="">
                                      <p:cBhvr>
                                        <p:cTn id="14" dur="2000" fill="hold"/>
                                        <p:tgtEl>
                                          <p:spTgt spid="10"/>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1" nodeType="clickEffect">
                                  <p:stCondLst>
                                    <p:cond delay="0"/>
                                  </p:stCondLst>
                                  <p:childTnLst>
                                    <p:animMotion origin="layout" path="M 0 0  L 0 0.33333  E" pathEditMode="relative" ptsTypes="">
                                      <p:cBhvr>
                                        <p:cTn id="18" dur="2000" fill="hold"/>
                                        <p:tgtEl>
                                          <p:spTgt spid="16"/>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64" presetClass="path" presetSubtype="0" accel="50000" decel="50000" fill="hold" grpId="2" nodeType="clickEffect">
                                  <p:stCondLst>
                                    <p:cond delay="0"/>
                                  </p:stCondLst>
                                  <p:childTnLst>
                                    <p:animMotion origin="layout" path="M 0 0  L 0 -0.33333  E" pathEditMode="relative" ptsTypes="">
                                      <p:cBhvr>
                                        <p:cTn id="22" dur="2000" fill="hold"/>
                                        <p:tgtEl>
                                          <p:spTgt spid="10"/>
                                        </p:tgtEl>
                                        <p:attrNameLst>
                                          <p:attrName>ppt_x</p:attrName>
                                          <p:attrName>ppt_y</p:attrName>
                                        </p:attrNameLst>
                                      </p:cBhvr>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2" nodeType="clickEffect">
                                  <p:stCondLst>
                                    <p:cond delay="0"/>
                                  </p:stCondLst>
                                  <p:childTnLst>
                                    <p:animMotion origin="layout" path="M 0 0  L 0 0.33333  E" pathEditMode="relative" ptsTypes="">
                                      <p:cBhvr>
                                        <p:cTn id="26" dur="2000" fill="hold"/>
                                        <p:tgtEl>
                                          <p:spTgt spid="16"/>
                                        </p:tgtEl>
                                        <p:attrNameLst>
                                          <p:attrName>ppt_x</p:attrName>
                                          <p:attrName>ppt_y</p:attrName>
                                        </p:attrNameLst>
                                      </p:cBhvr>
                                    </p:animMotion>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ppt_x"/>
                                          </p:val>
                                        </p:tav>
                                        <p:tav tm="100000">
                                          <p:val>
                                            <p:strVal val="#ppt_x"/>
                                          </p:val>
                                        </p:tav>
                                      </p:tavLst>
                                    </p:anim>
                                    <p:anim calcmode="lin" valueType="num">
                                      <p:cBhvr additive="base">
                                        <p:cTn id="3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0" grpId="2"/>
      <p:bldP spid="16" grpId="0"/>
      <p:bldP spid="16" grpId="1"/>
      <p:bldP spid="16" grpId="2"/>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itre 3"/>
          <p:cNvSpPr>
            <a:spLocks noGrp="1"/>
          </p:cNvSpPr>
          <p:nvPr>
            <p:ph type="title"/>
          </p:nvPr>
        </p:nvSpPr>
        <p:spPr>
          <a:xfrm>
            <a:off x="225019" y="274638"/>
            <a:ext cx="8523445" cy="1053012"/>
          </a:xfrm>
        </p:spPr>
        <p:txBody>
          <a:bodyPr/>
          <a:lstStyle/>
          <a:p>
            <a:r>
              <a:rPr lang="fr-FR" sz="1600" dirty="0" smtClean="0"/>
              <a:t>Nous avons cherché à savoir si on avait quelque connaissances sur l’amplitudes des marées pendant la période primitive de la terre. </a:t>
            </a:r>
            <a:r>
              <a:rPr lang="fr-FR" sz="2000" dirty="0" smtClean="0"/>
              <a:t> </a:t>
            </a:r>
          </a:p>
        </p:txBody>
      </p:sp>
      <p:sp>
        <p:nvSpPr>
          <p:cNvPr id="4" name="ZoneTexte 3"/>
          <p:cNvSpPr txBox="1"/>
          <p:nvPr/>
        </p:nvSpPr>
        <p:spPr>
          <a:xfrm>
            <a:off x="225019" y="1571613"/>
            <a:ext cx="8633261" cy="5016758"/>
          </a:xfrm>
          <a:prstGeom prst="rect">
            <a:avLst/>
          </a:prstGeom>
          <a:noFill/>
        </p:spPr>
        <p:txBody>
          <a:bodyPr wrap="square" rtlCol="0">
            <a:spAutoFit/>
          </a:bodyPr>
          <a:lstStyle/>
          <a:p>
            <a:r>
              <a:rPr lang="fr-FR" sz="1600" dirty="0" smtClean="0"/>
              <a:t>A  t</a:t>
            </a:r>
            <a:r>
              <a:rPr lang="fr-FR" sz="1600" baseline="-25000" dirty="0" smtClean="0"/>
              <a:t>0</a:t>
            </a:r>
            <a:r>
              <a:rPr lang="fr-FR" sz="1600" dirty="0" smtClean="0"/>
              <a:t> + ~80 millions d’années la Terre a été heurtée tangentiellement et dans son sens de rotation par une planète de la taille de Mars.</a:t>
            </a:r>
          </a:p>
          <a:p>
            <a:endParaRPr lang="fr-FR" sz="1600" dirty="0" smtClean="0"/>
          </a:p>
          <a:p>
            <a:r>
              <a:rPr lang="fr-FR" sz="1600" dirty="0" smtClean="0"/>
              <a:t>Conséquences:</a:t>
            </a:r>
          </a:p>
          <a:p>
            <a:endParaRPr lang="fr-FR" sz="1600" dirty="0" smtClean="0"/>
          </a:p>
          <a:p>
            <a:r>
              <a:rPr lang="fr-FR" sz="1600" dirty="0" smtClean="0"/>
              <a:t>- formation de la Lune qui s’est située bien plus proche de la Terre qu’aujourd’hui (&lt; </a:t>
            </a:r>
            <a:r>
              <a:rPr lang="fr-FR" sz="1600" dirty="0"/>
              <a:t>70 000 km) </a:t>
            </a:r>
            <a:endParaRPr lang="fr-FR" sz="1600" dirty="0" smtClean="0"/>
          </a:p>
          <a:p>
            <a:r>
              <a:rPr lang="fr-FR" sz="1600" dirty="0" smtClean="0"/>
              <a:t>- augmentation de la vitesse de rotation de la terre (12 h à 17 h selon les auteurs).</a:t>
            </a:r>
          </a:p>
          <a:p>
            <a:pPr>
              <a:buFontTx/>
              <a:buChar char="-"/>
            </a:pPr>
            <a:r>
              <a:rPr lang="fr-FR" sz="1600" dirty="0" smtClean="0"/>
              <a:t> </a:t>
            </a:r>
            <a:r>
              <a:rPr lang="fr-FR" sz="1600" b="1" dirty="0" smtClean="0"/>
              <a:t>très grande amplitude des marées </a:t>
            </a:r>
            <a:r>
              <a:rPr lang="fr-FR" sz="1600" dirty="0" smtClean="0"/>
              <a:t>(certains auteurs parlent de 100 km)</a:t>
            </a:r>
          </a:p>
          <a:p>
            <a:endParaRPr lang="fr-FR" sz="1600" dirty="0" smtClean="0"/>
          </a:p>
          <a:p>
            <a:r>
              <a:rPr lang="fr-FR" sz="1600" dirty="0" smtClean="0"/>
              <a:t>Ces chiffres sont discutés, mais l’idée générale reste valable: </a:t>
            </a:r>
          </a:p>
          <a:p>
            <a:r>
              <a:rPr lang="fr-FR" sz="1600" dirty="0"/>
              <a:t>	</a:t>
            </a:r>
            <a:r>
              <a:rPr lang="fr-FR" sz="1600" dirty="0" smtClean="0"/>
              <a:t>-L’amplitude des marées sur la terre primitive était donc considérable</a:t>
            </a:r>
            <a:r>
              <a:rPr lang="fr-FR" sz="1600" dirty="0"/>
              <a:t> </a:t>
            </a:r>
            <a:r>
              <a:rPr lang="fr-FR" sz="1600" dirty="0" smtClean="0"/>
              <a:t>ce qui renforçait notre scénario.</a:t>
            </a:r>
          </a:p>
          <a:p>
            <a:r>
              <a:rPr lang="fr-FR" sz="1600" dirty="0"/>
              <a:t>	</a:t>
            </a:r>
            <a:r>
              <a:rPr lang="fr-FR" sz="1600" dirty="0" smtClean="0"/>
              <a:t>-La périodicité des marées était de l’ordre de 6 à 8 heures, espace de temps suffisant pour que des échantillons d’océans sèchent et que des cristaux de carbamoyl-aminoacides se forment. </a:t>
            </a:r>
          </a:p>
          <a:p>
            <a:r>
              <a:rPr lang="fr-FR" sz="1600" dirty="0"/>
              <a:t>	</a:t>
            </a:r>
            <a:r>
              <a:rPr lang="fr-FR" sz="1600" dirty="0" smtClean="0"/>
              <a:t>-Noter que l’évaporation de tels échantillons d’océan ne concentrait pas l’acidité du milieux, puisque l’acidité était essentiellement due à des acides volatils H</a:t>
            </a:r>
            <a:r>
              <a:rPr lang="fr-FR" sz="1600" baseline="-25000" dirty="0" smtClean="0"/>
              <a:t>2</a:t>
            </a:r>
            <a:r>
              <a:rPr lang="fr-FR" sz="1600" dirty="0" smtClean="0"/>
              <a:t>CO</a:t>
            </a:r>
            <a:r>
              <a:rPr lang="fr-FR" sz="1600" baseline="-25000" dirty="0" smtClean="0"/>
              <a:t>3</a:t>
            </a:r>
            <a:r>
              <a:rPr lang="fr-FR" sz="1600" dirty="0" smtClean="0"/>
              <a:t> et HNO</a:t>
            </a:r>
            <a:r>
              <a:rPr lang="fr-FR" sz="1600" baseline="-25000" dirty="0" smtClean="0"/>
              <a:t>2</a:t>
            </a:r>
            <a:r>
              <a:rPr lang="fr-FR" sz="1600" dirty="0" smtClean="0"/>
              <a:t>. Ainsi après évaporation de l’eau les cristaux de carbamoyl-aminoacides étaient quasiment neutres et pouvaient facilement réagir avec les </a:t>
            </a:r>
            <a:r>
              <a:rPr lang="fr-FR" sz="1600" dirty="0" err="1" smtClean="0"/>
              <a:t>NOx</a:t>
            </a:r>
            <a:r>
              <a:rPr lang="fr-FR" sz="1600" dirty="0" smtClean="0"/>
              <a:t> atmosphériques.</a:t>
            </a:r>
          </a:p>
        </p:txBody>
      </p:sp>
      <p:sp>
        <p:nvSpPr>
          <p:cNvPr id="5" name="ZoneTexte 4"/>
          <p:cNvSpPr txBox="1"/>
          <p:nvPr/>
        </p:nvSpPr>
        <p:spPr>
          <a:xfrm>
            <a:off x="3143240" y="1142984"/>
            <a:ext cx="2571768" cy="369332"/>
          </a:xfrm>
          <a:prstGeom prst="rect">
            <a:avLst/>
          </a:prstGeom>
          <a:noFill/>
        </p:spPr>
        <p:txBody>
          <a:bodyPr wrap="square" rtlCol="0">
            <a:spAutoFit/>
          </a:bodyPr>
          <a:lstStyle/>
          <a:p>
            <a:r>
              <a:rPr lang="fr-FR" dirty="0" smtClean="0">
                <a:hlinkClick r:id="rId2" action="ppaction://hlinkfile"/>
              </a:rPr>
              <a:t>Article 3 à télécharger </a:t>
            </a:r>
            <a:endParaRPr lang="fr-F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re 1"/>
          <p:cNvSpPr>
            <a:spLocks noGrp="1"/>
          </p:cNvSpPr>
          <p:nvPr>
            <p:ph type="title"/>
          </p:nvPr>
        </p:nvSpPr>
        <p:spPr>
          <a:xfrm>
            <a:off x="2285984" y="71414"/>
            <a:ext cx="4429156" cy="1000132"/>
          </a:xfrm>
        </p:spPr>
        <p:txBody>
          <a:bodyPr/>
          <a:lstStyle/>
          <a:p>
            <a:r>
              <a:rPr lang="fr-FR" sz="3600" dirty="0" smtClean="0"/>
              <a:t>La pompe primaire</a:t>
            </a:r>
            <a:br>
              <a:rPr lang="fr-FR" sz="3600" dirty="0" smtClean="0"/>
            </a:br>
            <a:r>
              <a:rPr lang="fr-FR" sz="3600" dirty="0" smtClean="0"/>
              <a:t>s’est imposée</a:t>
            </a:r>
          </a:p>
        </p:txBody>
      </p:sp>
      <p:graphicFrame>
        <p:nvGraphicFramePr>
          <p:cNvPr id="16386" name="Object 4"/>
          <p:cNvGraphicFramePr>
            <a:graphicFrameLocks noChangeAspect="1"/>
          </p:cNvGraphicFramePr>
          <p:nvPr/>
        </p:nvGraphicFramePr>
        <p:xfrm>
          <a:off x="1000100" y="857232"/>
          <a:ext cx="6804025" cy="5721350"/>
        </p:xfrm>
        <a:graphic>
          <a:graphicData uri="http://schemas.openxmlformats.org/presentationml/2006/ole">
            <mc:AlternateContent xmlns:mc="http://schemas.openxmlformats.org/markup-compatibility/2006">
              <mc:Choice xmlns:v="urn:schemas-microsoft-com:vml" Requires="v">
                <p:oleObj spid="_x0000_s167058" name="CS ChemDraw Drawing" r:id="rId3" imgW="7065000" imgH="5938920" progId="ChemDraw.Document.6.0">
                  <p:embed/>
                </p:oleObj>
              </mc:Choice>
              <mc:Fallback>
                <p:oleObj name="CS ChemDraw Drawing" r:id="rId3" imgW="7065000" imgH="5938920" progId="ChemDraw.Document.6.0">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100" y="857232"/>
                        <a:ext cx="6804025" cy="572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ZoneTexte 9"/>
          <p:cNvSpPr txBox="1"/>
          <p:nvPr/>
        </p:nvSpPr>
        <p:spPr>
          <a:xfrm>
            <a:off x="142876" y="3571876"/>
            <a:ext cx="857224" cy="369332"/>
          </a:xfrm>
          <a:prstGeom prst="rect">
            <a:avLst/>
          </a:prstGeom>
          <a:noFill/>
        </p:spPr>
        <p:txBody>
          <a:bodyPr wrap="square" rtlCol="0">
            <a:spAutoFit/>
          </a:bodyPr>
          <a:lstStyle/>
          <a:p>
            <a:r>
              <a:rPr lang="fr-FR" dirty="0" smtClean="0"/>
              <a:t>marée</a:t>
            </a:r>
            <a:endParaRPr lang="fr-FR" dirty="0"/>
          </a:p>
        </p:txBody>
      </p:sp>
      <p:sp>
        <p:nvSpPr>
          <p:cNvPr id="16" name="Rectangle 15"/>
          <p:cNvSpPr/>
          <p:nvPr/>
        </p:nvSpPr>
        <p:spPr>
          <a:xfrm>
            <a:off x="142844" y="1293297"/>
            <a:ext cx="838691" cy="369332"/>
          </a:xfrm>
          <a:prstGeom prst="rect">
            <a:avLst/>
          </a:prstGeom>
        </p:spPr>
        <p:txBody>
          <a:bodyPr wrap="none">
            <a:spAutoFit/>
          </a:bodyPr>
          <a:lstStyle/>
          <a:p>
            <a:pPr lvl="0"/>
            <a:r>
              <a:rPr lang="fr-FR" dirty="0" smtClean="0">
                <a:solidFill>
                  <a:srgbClr val="000000"/>
                </a:solidFill>
              </a:rPr>
              <a:t>marée</a:t>
            </a:r>
            <a:endParaRPr lang="fr-FR" dirty="0">
              <a:solidFill>
                <a:srgbClr val="000000"/>
              </a:solidFill>
            </a:endParaRPr>
          </a:p>
        </p:txBody>
      </p:sp>
      <p:sp>
        <p:nvSpPr>
          <p:cNvPr id="17" name="ZoneTexte 16"/>
          <p:cNvSpPr txBox="1"/>
          <p:nvPr/>
        </p:nvSpPr>
        <p:spPr>
          <a:xfrm>
            <a:off x="7286644" y="2500306"/>
            <a:ext cx="1928762" cy="523220"/>
          </a:xfrm>
          <a:prstGeom prst="rect">
            <a:avLst/>
          </a:prstGeom>
          <a:noFill/>
        </p:spPr>
        <p:txBody>
          <a:bodyPr wrap="square" rtlCol="0">
            <a:spAutoFit/>
          </a:bodyPr>
          <a:lstStyle/>
          <a:p>
            <a:r>
              <a:rPr lang="fr-FR" sz="1600" dirty="0" smtClean="0">
                <a:solidFill>
                  <a:srgbClr val="1534D1"/>
                </a:solidFill>
              </a:rPr>
              <a:t>Activation </a:t>
            </a:r>
            <a:r>
              <a:rPr lang="fr-FR" sz="1200" dirty="0" smtClean="0"/>
              <a:t>aminoacides + peptides</a:t>
            </a:r>
            <a:endParaRPr lang="fr-FR" sz="1600" dirty="0"/>
          </a:p>
        </p:txBody>
      </p:sp>
      <p:sp>
        <p:nvSpPr>
          <p:cNvPr id="18" name="ZoneTexte 17"/>
          <p:cNvSpPr txBox="1"/>
          <p:nvPr/>
        </p:nvSpPr>
        <p:spPr>
          <a:xfrm>
            <a:off x="7286676" y="3071810"/>
            <a:ext cx="1714480" cy="338554"/>
          </a:xfrm>
          <a:prstGeom prst="rect">
            <a:avLst/>
          </a:prstGeom>
          <a:solidFill>
            <a:schemeClr val="bg1"/>
          </a:solidFill>
        </p:spPr>
        <p:txBody>
          <a:bodyPr wrap="square" rtlCol="0">
            <a:spAutoFit/>
          </a:bodyPr>
          <a:lstStyle/>
          <a:p>
            <a:r>
              <a:rPr lang="fr-FR" sz="1600" dirty="0" smtClean="0">
                <a:solidFill>
                  <a:srgbClr val="1534D1"/>
                </a:solidFill>
              </a:rPr>
              <a:t>Polymérisation</a:t>
            </a:r>
            <a:endParaRPr lang="fr-FR" sz="1600" dirty="0">
              <a:solidFill>
                <a:srgbClr val="1534D1"/>
              </a:solidFill>
            </a:endParaRPr>
          </a:p>
        </p:txBody>
      </p:sp>
      <p:sp>
        <p:nvSpPr>
          <p:cNvPr id="19" name="Rectangle 18"/>
          <p:cNvSpPr/>
          <p:nvPr/>
        </p:nvSpPr>
        <p:spPr>
          <a:xfrm>
            <a:off x="7290014" y="3500438"/>
            <a:ext cx="1425390" cy="338554"/>
          </a:xfrm>
          <a:prstGeom prst="rect">
            <a:avLst/>
          </a:prstGeom>
        </p:spPr>
        <p:txBody>
          <a:bodyPr wrap="none">
            <a:spAutoFit/>
          </a:bodyPr>
          <a:lstStyle/>
          <a:p>
            <a:pPr lvl="0"/>
            <a:r>
              <a:rPr lang="fr-FR" sz="1600" dirty="0" err="1" smtClean="0">
                <a:solidFill>
                  <a:srgbClr val="1534D1"/>
                </a:solidFill>
              </a:rPr>
              <a:t>Epimérisation</a:t>
            </a:r>
            <a:endParaRPr lang="fr-FR" sz="1600" dirty="0">
              <a:solidFill>
                <a:srgbClr val="1534D1"/>
              </a:solidFill>
            </a:endParaRPr>
          </a:p>
        </p:txBody>
      </p:sp>
      <p:sp>
        <p:nvSpPr>
          <p:cNvPr id="20" name="Rectangle 19"/>
          <p:cNvSpPr/>
          <p:nvPr/>
        </p:nvSpPr>
        <p:spPr>
          <a:xfrm>
            <a:off x="7234326" y="4572008"/>
            <a:ext cx="1766830" cy="338554"/>
          </a:xfrm>
          <a:prstGeom prst="rect">
            <a:avLst/>
          </a:prstGeom>
        </p:spPr>
        <p:txBody>
          <a:bodyPr wrap="none">
            <a:spAutoFit/>
          </a:bodyPr>
          <a:lstStyle/>
          <a:p>
            <a:pPr lvl="0"/>
            <a:r>
              <a:rPr lang="fr-FR" sz="1600" dirty="0" smtClean="0">
                <a:solidFill>
                  <a:srgbClr val="1534D1"/>
                </a:solidFill>
              </a:rPr>
              <a:t>Dépolymérisation</a:t>
            </a:r>
            <a:endParaRPr lang="fr-FR" sz="1600" dirty="0">
              <a:solidFill>
                <a:srgbClr val="1534D1"/>
              </a:solidFill>
            </a:endParaRPr>
          </a:p>
        </p:txBody>
      </p:sp>
      <p:sp>
        <p:nvSpPr>
          <p:cNvPr id="21" name="ZoneTexte 20"/>
          <p:cNvSpPr txBox="1"/>
          <p:nvPr/>
        </p:nvSpPr>
        <p:spPr>
          <a:xfrm>
            <a:off x="7286676" y="3929066"/>
            <a:ext cx="2000232" cy="523220"/>
          </a:xfrm>
          <a:prstGeom prst="rect">
            <a:avLst/>
          </a:prstGeom>
          <a:noFill/>
        </p:spPr>
        <p:txBody>
          <a:bodyPr wrap="square" rtlCol="0">
            <a:spAutoFit/>
          </a:bodyPr>
          <a:lstStyle/>
          <a:p>
            <a:r>
              <a:rPr lang="fr-FR" sz="1600" dirty="0" err="1" smtClean="0">
                <a:solidFill>
                  <a:srgbClr val="1534D1"/>
                </a:solidFill>
              </a:rPr>
              <a:t>Carbamoylation</a:t>
            </a:r>
            <a:r>
              <a:rPr lang="fr-FR" sz="1600" dirty="0" smtClean="0"/>
              <a:t> </a:t>
            </a:r>
            <a:r>
              <a:rPr lang="fr-FR" sz="1200" dirty="0" smtClean="0"/>
              <a:t>aminoacides + peptides</a:t>
            </a:r>
            <a:endParaRPr lang="fr-FR" sz="1600" dirty="0"/>
          </a:p>
        </p:txBody>
      </p:sp>
      <p:cxnSp>
        <p:nvCxnSpPr>
          <p:cNvPr id="25" name="Connecteur droit 24"/>
          <p:cNvCxnSpPr/>
          <p:nvPr/>
        </p:nvCxnSpPr>
        <p:spPr>
          <a:xfrm rot="5400000">
            <a:off x="6037273" y="3750471"/>
            <a:ext cx="2499536" cy="794"/>
          </a:xfrm>
          <a:prstGeom prst="line">
            <a:avLst/>
          </a:prstGeom>
        </p:spPr>
        <p:style>
          <a:lnRef idx="1">
            <a:schemeClr val="accent2"/>
          </a:lnRef>
          <a:fillRef idx="0">
            <a:schemeClr val="accent2"/>
          </a:fillRef>
          <a:effectRef idx="0">
            <a:schemeClr val="accent2"/>
          </a:effectRef>
          <a:fontRef idx="minor">
            <a:schemeClr val="tx1"/>
          </a:fontRef>
        </p:style>
      </p:cxnSp>
      <p:cxnSp>
        <p:nvCxnSpPr>
          <p:cNvPr id="30" name="Connecteur droit 29"/>
          <p:cNvCxnSpPr/>
          <p:nvPr/>
        </p:nvCxnSpPr>
        <p:spPr>
          <a:xfrm>
            <a:off x="7286644" y="2500306"/>
            <a:ext cx="1785918" cy="1588"/>
          </a:xfrm>
          <a:prstGeom prst="line">
            <a:avLst/>
          </a:prstGeom>
        </p:spPr>
        <p:style>
          <a:lnRef idx="1">
            <a:schemeClr val="accent2"/>
          </a:lnRef>
          <a:fillRef idx="0">
            <a:schemeClr val="accent2"/>
          </a:fillRef>
          <a:effectRef idx="0">
            <a:schemeClr val="accent2"/>
          </a:effectRef>
          <a:fontRef idx="minor">
            <a:schemeClr val="tx1"/>
          </a:fontRef>
        </p:style>
      </p:cxnSp>
      <p:cxnSp>
        <p:nvCxnSpPr>
          <p:cNvPr id="32" name="Connecteur droit 31"/>
          <p:cNvCxnSpPr/>
          <p:nvPr/>
        </p:nvCxnSpPr>
        <p:spPr>
          <a:xfrm>
            <a:off x="7286644" y="5000636"/>
            <a:ext cx="1785918" cy="1588"/>
          </a:xfrm>
          <a:prstGeom prst="line">
            <a:avLst/>
          </a:prstGeom>
        </p:spPr>
        <p:style>
          <a:lnRef idx="1">
            <a:schemeClr val="accent2"/>
          </a:lnRef>
          <a:fillRef idx="0">
            <a:schemeClr val="accent2"/>
          </a:fillRef>
          <a:effectRef idx="0">
            <a:schemeClr val="accent2"/>
          </a:effectRef>
          <a:fontRef idx="minor">
            <a:schemeClr val="tx1"/>
          </a:fontRef>
        </p:style>
      </p:cxnSp>
      <p:sp>
        <p:nvSpPr>
          <p:cNvPr id="15" name="ZoneTexte 14"/>
          <p:cNvSpPr txBox="1"/>
          <p:nvPr/>
        </p:nvSpPr>
        <p:spPr>
          <a:xfrm>
            <a:off x="0" y="214290"/>
            <a:ext cx="1571604" cy="646331"/>
          </a:xfrm>
          <a:prstGeom prst="rect">
            <a:avLst/>
          </a:prstGeom>
          <a:noFill/>
        </p:spPr>
        <p:txBody>
          <a:bodyPr wrap="square" rtlCol="0">
            <a:spAutoFit/>
          </a:bodyPr>
          <a:lstStyle/>
          <a:p>
            <a:pPr algn="ctr"/>
            <a:r>
              <a:rPr lang="fr-FR" b="1" dirty="0" smtClean="0">
                <a:solidFill>
                  <a:srgbClr val="1534D1"/>
                </a:solidFill>
              </a:rPr>
              <a:t>Composante </a:t>
            </a:r>
          </a:p>
          <a:p>
            <a:pPr algn="ctr"/>
            <a:r>
              <a:rPr lang="fr-FR" b="1" dirty="0" smtClean="0">
                <a:solidFill>
                  <a:srgbClr val="1534D1"/>
                </a:solidFill>
              </a:rPr>
              <a:t>mécanique</a:t>
            </a:r>
            <a:endParaRPr lang="fr-FR" b="1" dirty="0">
              <a:solidFill>
                <a:srgbClr val="1534D1"/>
              </a:solidFill>
            </a:endParaRPr>
          </a:p>
        </p:txBody>
      </p:sp>
      <p:sp>
        <p:nvSpPr>
          <p:cNvPr id="22" name="ZoneTexte 21"/>
          <p:cNvSpPr txBox="1"/>
          <p:nvPr/>
        </p:nvSpPr>
        <p:spPr>
          <a:xfrm>
            <a:off x="7215206" y="214290"/>
            <a:ext cx="1714512" cy="646331"/>
          </a:xfrm>
          <a:prstGeom prst="rect">
            <a:avLst/>
          </a:prstGeom>
          <a:noFill/>
        </p:spPr>
        <p:txBody>
          <a:bodyPr wrap="square" rtlCol="0">
            <a:spAutoFit/>
          </a:bodyPr>
          <a:lstStyle/>
          <a:p>
            <a:pPr algn="ctr"/>
            <a:r>
              <a:rPr lang="fr-FR" b="1" dirty="0" smtClean="0">
                <a:solidFill>
                  <a:srgbClr val="0E4DD8"/>
                </a:solidFill>
              </a:rPr>
              <a:t>Composante chimique</a:t>
            </a:r>
          </a:p>
        </p:txBody>
      </p:sp>
      <p:sp>
        <p:nvSpPr>
          <p:cNvPr id="24" name="ZoneTexte 23"/>
          <p:cNvSpPr txBox="1"/>
          <p:nvPr/>
        </p:nvSpPr>
        <p:spPr>
          <a:xfrm>
            <a:off x="-32" y="4500570"/>
            <a:ext cx="3786214" cy="646331"/>
          </a:xfrm>
          <a:prstGeom prst="rect">
            <a:avLst/>
          </a:prstGeom>
          <a:noFill/>
        </p:spPr>
        <p:txBody>
          <a:bodyPr wrap="square" rtlCol="0">
            <a:spAutoFit/>
          </a:bodyPr>
          <a:lstStyle/>
          <a:p>
            <a:r>
              <a:rPr lang="fr-FR" dirty="0" smtClean="0"/>
              <a:t>Accumulation dés que t</a:t>
            </a:r>
            <a:r>
              <a:rPr lang="fr-FR" baseline="-25000" dirty="0" smtClean="0"/>
              <a:t>rot</a:t>
            </a:r>
            <a:r>
              <a:rPr lang="fr-FR" dirty="0" smtClean="0"/>
              <a:t> &lt; 50 ans. En fait vitesse rot 12 h &lt; t</a:t>
            </a:r>
            <a:r>
              <a:rPr lang="fr-FR" baseline="-25000" dirty="0" smtClean="0"/>
              <a:t>rot</a:t>
            </a:r>
            <a:r>
              <a:rPr lang="fr-FR" dirty="0" smtClean="0"/>
              <a:t> &lt; 24 h.</a:t>
            </a:r>
          </a:p>
        </p:txBody>
      </p:sp>
      <p:cxnSp>
        <p:nvCxnSpPr>
          <p:cNvPr id="36" name="Connecteur droit 35"/>
          <p:cNvCxnSpPr/>
          <p:nvPr/>
        </p:nvCxnSpPr>
        <p:spPr>
          <a:xfrm rot="5400000">
            <a:off x="7823223" y="3749677"/>
            <a:ext cx="2499536" cy="794"/>
          </a:xfrm>
          <a:prstGeom prst="line">
            <a:avLst/>
          </a:prstGeom>
        </p:spPr>
        <p:style>
          <a:lnRef idx="1">
            <a:schemeClr val="accent2"/>
          </a:lnRef>
          <a:fillRef idx="0">
            <a:schemeClr val="accent2"/>
          </a:fillRef>
          <a:effectRef idx="0">
            <a:schemeClr val="accent2"/>
          </a:effectRef>
          <a:fontRef idx="minor">
            <a:schemeClr val="tx1"/>
          </a:fontRef>
        </p:style>
      </p:cxnSp>
      <p:sp>
        <p:nvSpPr>
          <p:cNvPr id="47" name="Rectangle 46"/>
          <p:cNvSpPr/>
          <p:nvPr/>
        </p:nvSpPr>
        <p:spPr>
          <a:xfrm>
            <a:off x="-32" y="5286388"/>
            <a:ext cx="4716048" cy="923330"/>
          </a:xfrm>
          <a:prstGeom prst="rect">
            <a:avLst/>
          </a:prstGeom>
        </p:spPr>
        <p:txBody>
          <a:bodyPr wrap="square">
            <a:spAutoFit/>
          </a:bodyPr>
          <a:lstStyle/>
          <a:p>
            <a:r>
              <a:rPr lang="fr-FR" dirty="0" smtClean="0"/>
              <a:t>Nombre de peptides possibles considérable. </a:t>
            </a:r>
            <a:r>
              <a:rPr lang="fr-FR" dirty="0"/>
              <a:t>I</a:t>
            </a:r>
            <a:r>
              <a:rPr lang="fr-FR" dirty="0" smtClean="0"/>
              <a:t>nitialement (2</a:t>
            </a:r>
            <a:r>
              <a:rPr lang="fr-FR" baseline="-25000" dirty="0" smtClean="0"/>
              <a:t>*</a:t>
            </a:r>
            <a:r>
              <a:rPr lang="fr-FR" dirty="0" smtClean="0"/>
              <a:t>80</a:t>
            </a:r>
            <a:r>
              <a:rPr lang="fr-FR" baseline="30000" dirty="0" smtClean="0"/>
              <a:t>x</a:t>
            </a:r>
            <a:r>
              <a:rPr lang="fr-FR" dirty="0" smtClean="0"/>
              <a:t>) jusqu’à aujourd’hui (1</a:t>
            </a:r>
            <a:r>
              <a:rPr lang="fr-FR" baseline="-25000" dirty="0" smtClean="0"/>
              <a:t>*</a:t>
            </a:r>
            <a:r>
              <a:rPr lang="fr-FR" dirty="0" smtClean="0"/>
              <a:t>20</a:t>
            </a:r>
            <a:r>
              <a:rPr lang="fr-FR" baseline="30000" dirty="0" smtClean="0"/>
              <a:t>x</a:t>
            </a:r>
            <a:r>
              <a:rPr lang="fr-FR" dirty="0" smtClean="0"/>
              <a:t>) avec x pouvant être &gt;1000</a:t>
            </a:r>
            <a:endParaRPr lang="fr-FR" baseline="30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ppt_x"/>
                                          </p:val>
                                        </p:tav>
                                        <p:tav tm="100000">
                                          <p:val>
                                            <p:strVal val="#ppt_x"/>
                                          </p:val>
                                        </p:tav>
                                      </p:tavLst>
                                    </p:anim>
                                    <p:anim calcmode="lin" valueType="num">
                                      <p:cBhvr additive="base">
                                        <p:cTn id="8"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063" y="4500563"/>
            <a:ext cx="7786687" cy="2032000"/>
          </a:xfrm>
          <a:prstGeom prst="rect">
            <a:avLst/>
          </a:prstGeom>
        </p:spPr>
        <p:txBody>
          <a:bodyPr>
            <a:spAutoFit/>
          </a:bodyPr>
          <a:lstStyle/>
          <a:p>
            <a:pPr>
              <a:defRPr/>
            </a:pPr>
            <a:r>
              <a:rPr lang="en-US" b="1" i="1" dirty="0"/>
              <a:t> Peptide emergence, evolution and selection on the primitive Earth. II. The </a:t>
            </a:r>
            <a:r>
              <a:rPr lang="en-US" b="1" i="1" dirty="0">
                <a:solidFill>
                  <a:srgbClr val="FF0000"/>
                </a:solidFill>
              </a:rPr>
              <a:t>primary pump scenario</a:t>
            </a:r>
            <a:r>
              <a:rPr lang="en-US" b="1" i="1" dirty="0"/>
              <a:t>.</a:t>
            </a:r>
          </a:p>
          <a:p>
            <a:pPr>
              <a:defRPr/>
            </a:pPr>
            <a:endParaRPr lang="en-US" i="1" dirty="0"/>
          </a:p>
          <a:p>
            <a:pPr>
              <a:defRPr/>
            </a:pPr>
            <a:r>
              <a:rPr lang="en-US" dirty="0"/>
              <a:t>Auguste </a:t>
            </a:r>
            <a:r>
              <a:rPr lang="en-US" cap="small" dirty="0"/>
              <a:t>Commeyras</a:t>
            </a:r>
            <a:r>
              <a:rPr lang="en-US" dirty="0"/>
              <a:t>, Laurent </a:t>
            </a:r>
            <a:r>
              <a:rPr lang="en-US" cap="small" dirty="0"/>
              <a:t>Boiteau</a:t>
            </a:r>
            <a:r>
              <a:rPr lang="en-US" dirty="0"/>
              <a:t>, </a:t>
            </a:r>
            <a:r>
              <a:rPr lang="en-US" dirty="0" err="1"/>
              <a:t>Odile</a:t>
            </a:r>
            <a:r>
              <a:rPr lang="en-US" dirty="0"/>
              <a:t> </a:t>
            </a:r>
            <a:r>
              <a:rPr lang="en-US" cap="small" dirty="0" err="1"/>
              <a:t>Vandenabeele-Trambouze</a:t>
            </a:r>
            <a:r>
              <a:rPr lang="en-US" dirty="0"/>
              <a:t>, Franck </a:t>
            </a:r>
            <a:r>
              <a:rPr lang="en-US" cap="small" dirty="0" err="1"/>
              <a:t>Selsis</a:t>
            </a:r>
            <a:r>
              <a:rPr lang="en-US" dirty="0"/>
              <a:t> </a:t>
            </a:r>
            <a:br>
              <a:rPr lang="en-US" dirty="0"/>
            </a:br>
            <a:r>
              <a:rPr lang="en-US" dirty="0"/>
              <a:t>In </a:t>
            </a:r>
            <a:r>
              <a:rPr lang="en-US" i="1" dirty="0"/>
              <a:t>Lectures in Astrobiology – </a:t>
            </a:r>
            <a:r>
              <a:rPr lang="en-US" i="1" dirty="0" err="1"/>
              <a:t>Vol</a:t>
            </a:r>
            <a:r>
              <a:rPr lang="en-US" i="1" dirty="0"/>
              <a:t> I, part II: From </a:t>
            </a:r>
            <a:r>
              <a:rPr lang="en-US" i="1" dirty="0" err="1"/>
              <a:t>Prebiotic</a:t>
            </a:r>
            <a:r>
              <a:rPr lang="en-US" i="1" dirty="0"/>
              <a:t> Chemistry to the Origins of Life on Earth</a:t>
            </a:r>
            <a:r>
              <a:rPr lang="en-US" dirty="0"/>
              <a:t> </a:t>
            </a:r>
            <a:r>
              <a:rPr lang="fr-FR" dirty="0"/>
              <a:t>Springer-</a:t>
            </a:r>
            <a:r>
              <a:rPr lang="fr-FR" dirty="0" err="1"/>
              <a:t>Verlag</a:t>
            </a:r>
            <a:r>
              <a:rPr lang="fr-FR" dirty="0"/>
              <a:t> (</a:t>
            </a:r>
            <a:r>
              <a:rPr lang="fr-FR" b="1" dirty="0"/>
              <a:t>2005</a:t>
            </a:r>
            <a:r>
              <a:rPr lang="fr-FR" dirty="0"/>
              <a:t>), pp 547–569 (chap. 5).</a:t>
            </a:r>
          </a:p>
        </p:txBody>
      </p:sp>
      <p:pic>
        <p:nvPicPr>
          <p:cNvPr id="168961" name="Picture 1"/>
          <p:cNvPicPr>
            <a:picLocks noChangeAspect="1" noChangeArrowheads="1"/>
          </p:cNvPicPr>
          <p:nvPr/>
        </p:nvPicPr>
        <p:blipFill>
          <a:blip r:embed="rId2"/>
          <a:srcRect/>
          <a:stretch>
            <a:fillRect/>
          </a:stretch>
        </p:blipFill>
        <p:spPr bwMode="auto">
          <a:xfrm>
            <a:off x="571472" y="357166"/>
            <a:ext cx="8001056" cy="3943350"/>
          </a:xfrm>
          <a:prstGeom prst="rect">
            <a:avLst/>
          </a:prstGeom>
          <a:noFill/>
          <a:ln w="9525">
            <a:noFill/>
            <a:miter lim="800000"/>
            <a:headEnd/>
            <a:tailEnd/>
          </a:ln>
          <a:effectLst/>
        </p:spPr>
      </p:pic>
      <p:sp>
        <p:nvSpPr>
          <p:cNvPr id="7" name="ZoneTexte 6"/>
          <p:cNvSpPr txBox="1"/>
          <p:nvPr/>
        </p:nvSpPr>
        <p:spPr>
          <a:xfrm>
            <a:off x="3857620" y="987966"/>
            <a:ext cx="2571768" cy="369332"/>
          </a:xfrm>
          <a:prstGeom prst="rect">
            <a:avLst/>
          </a:prstGeom>
          <a:noFill/>
        </p:spPr>
        <p:txBody>
          <a:bodyPr wrap="square" rtlCol="0">
            <a:spAutoFit/>
          </a:bodyPr>
          <a:lstStyle/>
          <a:p>
            <a:r>
              <a:rPr lang="fr-FR" dirty="0" smtClean="0">
                <a:hlinkClick r:id="rId3" action="ppaction://hlinkfile"/>
              </a:rPr>
              <a:t>Article 4 à télécharger</a:t>
            </a:r>
            <a:endParaRPr lang="fr-FR" dirty="0"/>
          </a:p>
        </p:txBody>
      </p:sp>
      <p:sp>
        <p:nvSpPr>
          <p:cNvPr id="8" name="ZoneTexte 7"/>
          <p:cNvSpPr txBox="1"/>
          <p:nvPr/>
        </p:nvSpPr>
        <p:spPr>
          <a:xfrm>
            <a:off x="3993277" y="4845618"/>
            <a:ext cx="2428870" cy="369332"/>
          </a:xfrm>
          <a:prstGeom prst="rect">
            <a:avLst/>
          </a:prstGeom>
          <a:noFill/>
        </p:spPr>
        <p:txBody>
          <a:bodyPr wrap="none" rtlCol="0">
            <a:spAutoFit/>
          </a:bodyPr>
          <a:lstStyle/>
          <a:p>
            <a:r>
              <a:rPr lang="fr-FR" dirty="0" smtClean="0">
                <a:hlinkClick r:id="rId4" action="ppaction://hlinkfile"/>
              </a:rPr>
              <a:t>Article 5 à télécharger</a:t>
            </a:r>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re 1"/>
          <p:cNvSpPr>
            <a:spLocks noGrp="1"/>
          </p:cNvSpPr>
          <p:nvPr>
            <p:ph type="title"/>
          </p:nvPr>
        </p:nvSpPr>
        <p:spPr>
          <a:xfrm>
            <a:off x="214282" y="571500"/>
            <a:ext cx="8643998" cy="785813"/>
          </a:xfrm>
        </p:spPr>
        <p:txBody>
          <a:bodyPr/>
          <a:lstStyle/>
          <a:p>
            <a:r>
              <a:rPr lang="fr-FR" sz="2400" dirty="0" smtClean="0"/>
              <a:t>souvent utilisée comme justificatif des grands programmes de recherche</a:t>
            </a:r>
          </a:p>
        </p:txBody>
      </p:sp>
      <p:sp>
        <p:nvSpPr>
          <p:cNvPr id="25603" name="Espace réservé du contenu 2"/>
          <p:cNvSpPr>
            <a:spLocks noGrp="1"/>
          </p:cNvSpPr>
          <p:nvPr>
            <p:ph idx="1"/>
          </p:nvPr>
        </p:nvSpPr>
        <p:spPr>
          <a:xfrm>
            <a:off x="357188" y="2357438"/>
            <a:ext cx="8572500" cy="4071937"/>
          </a:xfrm>
        </p:spPr>
        <p:txBody>
          <a:bodyPr/>
          <a:lstStyle/>
          <a:p>
            <a:r>
              <a:rPr lang="fr-FR" smtClean="0"/>
              <a:t>Lune,</a:t>
            </a:r>
          </a:p>
          <a:p>
            <a:r>
              <a:rPr lang="fr-FR" smtClean="0"/>
              <a:t>Mars,</a:t>
            </a:r>
          </a:p>
          <a:p>
            <a:r>
              <a:rPr lang="fr-FR" smtClean="0"/>
              <a:t>Titan, </a:t>
            </a:r>
          </a:p>
          <a:p>
            <a:r>
              <a:rPr lang="fr-FR" smtClean="0"/>
              <a:t>Pluton,</a:t>
            </a:r>
          </a:p>
          <a:p>
            <a:pPr>
              <a:buFontTx/>
              <a:buNone/>
            </a:pPr>
            <a:endParaRPr lang="fr-FR" smtClean="0"/>
          </a:p>
          <a:p>
            <a:r>
              <a:rPr lang="fr-FR" smtClean="0"/>
              <a:t>fond des océans,</a:t>
            </a:r>
          </a:p>
          <a:p>
            <a:r>
              <a:rPr lang="fr-FR" smtClean="0"/>
              <a: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re 1"/>
          <p:cNvSpPr>
            <a:spLocks noGrp="1"/>
          </p:cNvSpPr>
          <p:nvPr>
            <p:ph type="title"/>
          </p:nvPr>
        </p:nvSpPr>
        <p:spPr>
          <a:xfrm>
            <a:off x="2285984" y="71414"/>
            <a:ext cx="4429156" cy="1000132"/>
          </a:xfrm>
        </p:spPr>
        <p:txBody>
          <a:bodyPr/>
          <a:lstStyle/>
          <a:p>
            <a:r>
              <a:rPr lang="fr-FR" sz="3600" dirty="0" smtClean="0"/>
              <a:t>La pompe primaire</a:t>
            </a:r>
            <a:br>
              <a:rPr lang="fr-FR" sz="3600" dirty="0" smtClean="0"/>
            </a:br>
            <a:r>
              <a:rPr lang="fr-FR" sz="3600" dirty="0" smtClean="0"/>
              <a:t>s’est imposée</a:t>
            </a:r>
          </a:p>
        </p:txBody>
      </p:sp>
      <p:graphicFrame>
        <p:nvGraphicFramePr>
          <p:cNvPr id="16386" name="Object 4"/>
          <p:cNvGraphicFramePr>
            <a:graphicFrameLocks noChangeAspect="1"/>
          </p:cNvGraphicFramePr>
          <p:nvPr/>
        </p:nvGraphicFramePr>
        <p:xfrm>
          <a:off x="1000100" y="857232"/>
          <a:ext cx="6804025" cy="5721350"/>
        </p:xfrm>
        <a:graphic>
          <a:graphicData uri="http://schemas.openxmlformats.org/presentationml/2006/ole">
            <mc:AlternateContent xmlns:mc="http://schemas.openxmlformats.org/markup-compatibility/2006">
              <mc:Choice xmlns:v="urn:schemas-microsoft-com:vml" Requires="v">
                <p:oleObj spid="_x0000_s168081" name="CS ChemDraw Drawing" r:id="rId3" imgW="7065000" imgH="5938920" progId="ChemDraw.Document.6.0">
                  <p:embed/>
                </p:oleObj>
              </mc:Choice>
              <mc:Fallback>
                <p:oleObj name="CS ChemDraw Drawing" r:id="rId3" imgW="7065000" imgH="5938920" progId="ChemDraw.Document.6.0">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100" y="857232"/>
                        <a:ext cx="6804025" cy="572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ZoneTexte 9"/>
          <p:cNvSpPr txBox="1"/>
          <p:nvPr/>
        </p:nvSpPr>
        <p:spPr>
          <a:xfrm>
            <a:off x="142876" y="3571876"/>
            <a:ext cx="857224" cy="369332"/>
          </a:xfrm>
          <a:prstGeom prst="rect">
            <a:avLst/>
          </a:prstGeom>
          <a:noFill/>
        </p:spPr>
        <p:txBody>
          <a:bodyPr wrap="square" rtlCol="0">
            <a:spAutoFit/>
          </a:bodyPr>
          <a:lstStyle/>
          <a:p>
            <a:r>
              <a:rPr lang="fr-FR" dirty="0" smtClean="0"/>
              <a:t>marée</a:t>
            </a:r>
            <a:endParaRPr lang="fr-FR" dirty="0"/>
          </a:p>
        </p:txBody>
      </p:sp>
      <p:sp>
        <p:nvSpPr>
          <p:cNvPr id="16" name="Rectangle 15"/>
          <p:cNvSpPr/>
          <p:nvPr/>
        </p:nvSpPr>
        <p:spPr>
          <a:xfrm>
            <a:off x="142844" y="1293297"/>
            <a:ext cx="838691" cy="369332"/>
          </a:xfrm>
          <a:prstGeom prst="rect">
            <a:avLst/>
          </a:prstGeom>
        </p:spPr>
        <p:txBody>
          <a:bodyPr wrap="none">
            <a:spAutoFit/>
          </a:bodyPr>
          <a:lstStyle/>
          <a:p>
            <a:pPr lvl="0"/>
            <a:r>
              <a:rPr lang="fr-FR" dirty="0" smtClean="0">
                <a:solidFill>
                  <a:srgbClr val="000000"/>
                </a:solidFill>
              </a:rPr>
              <a:t>marée</a:t>
            </a:r>
            <a:endParaRPr lang="fr-FR" dirty="0">
              <a:solidFill>
                <a:srgbClr val="000000"/>
              </a:solidFill>
            </a:endParaRPr>
          </a:p>
        </p:txBody>
      </p:sp>
      <p:sp>
        <p:nvSpPr>
          <p:cNvPr id="17" name="ZoneTexte 16"/>
          <p:cNvSpPr txBox="1"/>
          <p:nvPr/>
        </p:nvSpPr>
        <p:spPr>
          <a:xfrm>
            <a:off x="7286644" y="2500306"/>
            <a:ext cx="1928762" cy="523220"/>
          </a:xfrm>
          <a:prstGeom prst="rect">
            <a:avLst/>
          </a:prstGeom>
          <a:noFill/>
        </p:spPr>
        <p:txBody>
          <a:bodyPr wrap="square" rtlCol="0">
            <a:spAutoFit/>
          </a:bodyPr>
          <a:lstStyle/>
          <a:p>
            <a:r>
              <a:rPr lang="fr-FR" sz="1600" dirty="0" smtClean="0">
                <a:solidFill>
                  <a:srgbClr val="1534D1"/>
                </a:solidFill>
              </a:rPr>
              <a:t>Activation </a:t>
            </a:r>
            <a:r>
              <a:rPr lang="fr-FR" sz="1200" dirty="0" smtClean="0"/>
              <a:t>aminoacides + peptides</a:t>
            </a:r>
            <a:endParaRPr lang="fr-FR" sz="1600" dirty="0"/>
          </a:p>
        </p:txBody>
      </p:sp>
      <p:sp>
        <p:nvSpPr>
          <p:cNvPr id="18" name="ZoneTexte 17"/>
          <p:cNvSpPr txBox="1"/>
          <p:nvPr/>
        </p:nvSpPr>
        <p:spPr>
          <a:xfrm>
            <a:off x="7286676" y="3071810"/>
            <a:ext cx="1714480" cy="338554"/>
          </a:xfrm>
          <a:prstGeom prst="rect">
            <a:avLst/>
          </a:prstGeom>
          <a:solidFill>
            <a:schemeClr val="bg1"/>
          </a:solidFill>
        </p:spPr>
        <p:txBody>
          <a:bodyPr wrap="square" rtlCol="0">
            <a:spAutoFit/>
          </a:bodyPr>
          <a:lstStyle/>
          <a:p>
            <a:r>
              <a:rPr lang="fr-FR" sz="1600" dirty="0" smtClean="0">
                <a:solidFill>
                  <a:srgbClr val="1534D1"/>
                </a:solidFill>
              </a:rPr>
              <a:t>Polymérisation</a:t>
            </a:r>
            <a:endParaRPr lang="fr-FR" sz="1600" dirty="0">
              <a:solidFill>
                <a:srgbClr val="1534D1"/>
              </a:solidFill>
            </a:endParaRPr>
          </a:p>
        </p:txBody>
      </p:sp>
      <p:sp>
        <p:nvSpPr>
          <p:cNvPr id="19" name="Rectangle 18"/>
          <p:cNvSpPr/>
          <p:nvPr/>
        </p:nvSpPr>
        <p:spPr>
          <a:xfrm>
            <a:off x="7290014" y="3500438"/>
            <a:ext cx="1425390" cy="338554"/>
          </a:xfrm>
          <a:prstGeom prst="rect">
            <a:avLst/>
          </a:prstGeom>
        </p:spPr>
        <p:txBody>
          <a:bodyPr wrap="none">
            <a:spAutoFit/>
          </a:bodyPr>
          <a:lstStyle/>
          <a:p>
            <a:pPr lvl="0"/>
            <a:r>
              <a:rPr lang="fr-FR" sz="1600" dirty="0" err="1" smtClean="0">
                <a:solidFill>
                  <a:srgbClr val="1534D1"/>
                </a:solidFill>
              </a:rPr>
              <a:t>Epimérisation</a:t>
            </a:r>
            <a:endParaRPr lang="fr-FR" sz="1600" dirty="0">
              <a:solidFill>
                <a:srgbClr val="1534D1"/>
              </a:solidFill>
            </a:endParaRPr>
          </a:p>
        </p:txBody>
      </p:sp>
      <p:sp>
        <p:nvSpPr>
          <p:cNvPr id="20" name="Rectangle 19"/>
          <p:cNvSpPr/>
          <p:nvPr/>
        </p:nvSpPr>
        <p:spPr>
          <a:xfrm>
            <a:off x="7234326" y="4572008"/>
            <a:ext cx="1766830" cy="338554"/>
          </a:xfrm>
          <a:prstGeom prst="rect">
            <a:avLst/>
          </a:prstGeom>
        </p:spPr>
        <p:txBody>
          <a:bodyPr wrap="none">
            <a:spAutoFit/>
          </a:bodyPr>
          <a:lstStyle/>
          <a:p>
            <a:pPr lvl="0"/>
            <a:r>
              <a:rPr lang="fr-FR" sz="1600" dirty="0" smtClean="0">
                <a:solidFill>
                  <a:srgbClr val="1534D1"/>
                </a:solidFill>
              </a:rPr>
              <a:t>Dépolymérisation</a:t>
            </a:r>
            <a:endParaRPr lang="fr-FR" sz="1600" dirty="0">
              <a:solidFill>
                <a:srgbClr val="1534D1"/>
              </a:solidFill>
            </a:endParaRPr>
          </a:p>
        </p:txBody>
      </p:sp>
      <p:sp>
        <p:nvSpPr>
          <p:cNvPr id="21" name="ZoneTexte 20"/>
          <p:cNvSpPr txBox="1"/>
          <p:nvPr/>
        </p:nvSpPr>
        <p:spPr>
          <a:xfrm>
            <a:off x="7286676" y="3929066"/>
            <a:ext cx="2000232" cy="523220"/>
          </a:xfrm>
          <a:prstGeom prst="rect">
            <a:avLst/>
          </a:prstGeom>
          <a:noFill/>
        </p:spPr>
        <p:txBody>
          <a:bodyPr wrap="square" rtlCol="0">
            <a:spAutoFit/>
          </a:bodyPr>
          <a:lstStyle/>
          <a:p>
            <a:r>
              <a:rPr lang="fr-FR" sz="1600" dirty="0" err="1" smtClean="0">
                <a:solidFill>
                  <a:srgbClr val="1534D1"/>
                </a:solidFill>
              </a:rPr>
              <a:t>Carbamoylation</a:t>
            </a:r>
            <a:r>
              <a:rPr lang="fr-FR" sz="1600" dirty="0" smtClean="0"/>
              <a:t> </a:t>
            </a:r>
            <a:r>
              <a:rPr lang="fr-FR" sz="1200" dirty="0" smtClean="0"/>
              <a:t>aminoacides + peptides</a:t>
            </a:r>
            <a:endParaRPr lang="fr-FR" sz="1600" dirty="0"/>
          </a:p>
        </p:txBody>
      </p:sp>
      <p:cxnSp>
        <p:nvCxnSpPr>
          <p:cNvPr id="25" name="Connecteur droit 24"/>
          <p:cNvCxnSpPr/>
          <p:nvPr/>
        </p:nvCxnSpPr>
        <p:spPr>
          <a:xfrm rot="5400000">
            <a:off x="6037273" y="3750471"/>
            <a:ext cx="2499536" cy="794"/>
          </a:xfrm>
          <a:prstGeom prst="line">
            <a:avLst/>
          </a:prstGeom>
        </p:spPr>
        <p:style>
          <a:lnRef idx="1">
            <a:schemeClr val="accent2"/>
          </a:lnRef>
          <a:fillRef idx="0">
            <a:schemeClr val="accent2"/>
          </a:fillRef>
          <a:effectRef idx="0">
            <a:schemeClr val="accent2"/>
          </a:effectRef>
          <a:fontRef idx="minor">
            <a:schemeClr val="tx1"/>
          </a:fontRef>
        </p:style>
      </p:cxnSp>
      <p:cxnSp>
        <p:nvCxnSpPr>
          <p:cNvPr id="30" name="Connecteur droit 29"/>
          <p:cNvCxnSpPr/>
          <p:nvPr/>
        </p:nvCxnSpPr>
        <p:spPr>
          <a:xfrm>
            <a:off x="7286644" y="2500306"/>
            <a:ext cx="1785918" cy="1588"/>
          </a:xfrm>
          <a:prstGeom prst="line">
            <a:avLst/>
          </a:prstGeom>
        </p:spPr>
        <p:style>
          <a:lnRef idx="1">
            <a:schemeClr val="accent2"/>
          </a:lnRef>
          <a:fillRef idx="0">
            <a:schemeClr val="accent2"/>
          </a:fillRef>
          <a:effectRef idx="0">
            <a:schemeClr val="accent2"/>
          </a:effectRef>
          <a:fontRef idx="minor">
            <a:schemeClr val="tx1"/>
          </a:fontRef>
        </p:style>
      </p:cxnSp>
      <p:cxnSp>
        <p:nvCxnSpPr>
          <p:cNvPr id="32" name="Connecteur droit 31"/>
          <p:cNvCxnSpPr/>
          <p:nvPr/>
        </p:nvCxnSpPr>
        <p:spPr>
          <a:xfrm>
            <a:off x="7286644" y="5000636"/>
            <a:ext cx="1785918" cy="1588"/>
          </a:xfrm>
          <a:prstGeom prst="line">
            <a:avLst/>
          </a:prstGeom>
        </p:spPr>
        <p:style>
          <a:lnRef idx="1">
            <a:schemeClr val="accent2"/>
          </a:lnRef>
          <a:fillRef idx="0">
            <a:schemeClr val="accent2"/>
          </a:fillRef>
          <a:effectRef idx="0">
            <a:schemeClr val="accent2"/>
          </a:effectRef>
          <a:fontRef idx="minor">
            <a:schemeClr val="tx1"/>
          </a:fontRef>
        </p:style>
      </p:cxnSp>
      <p:sp>
        <p:nvSpPr>
          <p:cNvPr id="15" name="ZoneTexte 14"/>
          <p:cNvSpPr txBox="1"/>
          <p:nvPr/>
        </p:nvSpPr>
        <p:spPr>
          <a:xfrm>
            <a:off x="0" y="214290"/>
            <a:ext cx="1571604" cy="646331"/>
          </a:xfrm>
          <a:prstGeom prst="rect">
            <a:avLst/>
          </a:prstGeom>
          <a:noFill/>
        </p:spPr>
        <p:txBody>
          <a:bodyPr wrap="square" rtlCol="0">
            <a:spAutoFit/>
          </a:bodyPr>
          <a:lstStyle/>
          <a:p>
            <a:pPr algn="ctr"/>
            <a:r>
              <a:rPr lang="fr-FR" b="1" dirty="0" smtClean="0">
                <a:solidFill>
                  <a:srgbClr val="1534D1"/>
                </a:solidFill>
              </a:rPr>
              <a:t>Composante </a:t>
            </a:r>
          </a:p>
          <a:p>
            <a:pPr algn="ctr"/>
            <a:r>
              <a:rPr lang="fr-FR" b="1" dirty="0" smtClean="0">
                <a:solidFill>
                  <a:srgbClr val="1534D1"/>
                </a:solidFill>
              </a:rPr>
              <a:t>mécanique</a:t>
            </a:r>
            <a:endParaRPr lang="fr-FR" b="1" dirty="0">
              <a:solidFill>
                <a:srgbClr val="1534D1"/>
              </a:solidFill>
            </a:endParaRPr>
          </a:p>
        </p:txBody>
      </p:sp>
      <p:sp>
        <p:nvSpPr>
          <p:cNvPr id="22" name="ZoneTexte 21"/>
          <p:cNvSpPr txBox="1"/>
          <p:nvPr/>
        </p:nvSpPr>
        <p:spPr>
          <a:xfrm>
            <a:off x="7215206" y="214290"/>
            <a:ext cx="1714512" cy="646331"/>
          </a:xfrm>
          <a:prstGeom prst="rect">
            <a:avLst/>
          </a:prstGeom>
          <a:noFill/>
        </p:spPr>
        <p:txBody>
          <a:bodyPr wrap="square" rtlCol="0">
            <a:spAutoFit/>
          </a:bodyPr>
          <a:lstStyle/>
          <a:p>
            <a:pPr algn="ctr"/>
            <a:r>
              <a:rPr lang="fr-FR" b="1" dirty="0" smtClean="0">
                <a:solidFill>
                  <a:srgbClr val="0E4DD8"/>
                </a:solidFill>
              </a:rPr>
              <a:t>Composante chimique</a:t>
            </a:r>
          </a:p>
        </p:txBody>
      </p:sp>
      <p:sp>
        <p:nvSpPr>
          <p:cNvPr id="24" name="ZoneTexte 23"/>
          <p:cNvSpPr txBox="1"/>
          <p:nvPr/>
        </p:nvSpPr>
        <p:spPr>
          <a:xfrm>
            <a:off x="-32" y="4500570"/>
            <a:ext cx="3786214" cy="646331"/>
          </a:xfrm>
          <a:prstGeom prst="rect">
            <a:avLst/>
          </a:prstGeom>
          <a:noFill/>
        </p:spPr>
        <p:txBody>
          <a:bodyPr wrap="square" rtlCol="0">
            <a:spAutoFit/>
          </a:bodyPr>
          <a:lstStyle/>
          <a:p>
            <a:r>
              <a:rPr lang="fr-FR" dirty="0" smtClean="0"/>
              <a:t>Accumulation dés que t</a:t>
            </a:r>
            <a:r>
              <a:rPr lang="fr-FR" baseline="-25000" dirty="0" smtClean="0"/>
              <a:t>rot</a:t>
            </a:r>
            <a:r>
              <a:rPr lang="fr-FR" dirty="0" smtClean="0"/>
              <a:t> &lt; 50 ans. En fait vitesse rot 12 h &lt; t</a:t>
            </a:r>
            <a:r>
              <a:rPr lang="fr-FR" baseline="-25000" dirty="0" smtClean="0"/>
              <a:t>rot</a:t>
            </a:r>
            <a:r>
              <a:rPr lang="fr-FR" dirty="0" smtClean="0"/>
              <a:t> &lt; 24 h.</a:t>
            </a:r>
          </a:p>
        </p:txBody>
      </p:sp>
      <p:cxnSp>
        <p:nvCxnSpPr>
          <p:cNvPr id="36" name="Connecteur droit 35"/>
          <p:cNvCxnSpPr/>
          <p:nvPr/>
        </p:nvCxnSpPr>
        <p:spPr>
          <a:xfrm rot="5400000">
            <a:off x="7823223" y="3749677"/>
            <a:ext cx="2499536" cy="794"/>
          </a:xfrm>
          <a:prstGeom prst="line">
            <a:avLst/>
          </a:prstGeom>
        </p:spPr>
        <p:style>
          <a:lnRef idx="1">
            <a:schemeClr val="accent2"/>
          </a:lnRef>
          <a:fillRef idx="0">
            <a:schemeClr val="accent2"/>
          </a:fillRef>
          <a:effectRef idx="0">
            <a:schemeClr val="accent2"/>
          </a:effectRef>
          <a:fontRef idx="minor">
            <a:schemeClr val="tx1"/>
          </a:fontRef>
        </p:style>
      </p:cxnSp>
      <p:sp>
        <p:nvSpPr>
          <p:cNvPr id="47" name="Rectangle 46"/>
          <p:cNvSpPr/>
          <p:nvPr/>
        </p:nvSpPr>
        <p:spPr>
          <a:xfrm>
            <a:off x="-32" y="5286388"/>
            <a:ext cx="3643338" cy="923330"/>
          </a:xfrm>
          <a:prstGeom prst="rect">
            <a:avLst/>
          </a:prstGeom>
        </p:spPr>
        <p:txBody>
          <a:bodyPr wrap="square">
            <a:spAutoFit/>
          </a:bodyPr>
          <a:lstStyle/>
          <a:p>
            <a:r>
              <a:rPr lang="fr-FR" dirty="0" smtClean="0"/>
              <a:t>Nombre de peptides possibles initialement (2</a:t>
            </a:r>
            <a:r>
              <a:rPr lang="fr-FR" baseline="-25000" dirty="0" smtClean="0"/>
              <a:t>*</a:t>
            </a:r>
            <a:r>
              <a:rPr lang="fr-FR" dirty="0" smtClean="0"/>
              <a:t>80</a:t>
            </a:r>
            <a:r>
              <a:rPr lang="fr-FR" baseline="30000" dirty="0" smtClean="0"/>
              <a:t>x</a:t>
            </a:r>
            <a:r>
              <a:rPr lang="fr-FR" dirty="0" smtClean="0"/>
              <a:t>) jusqu’à (1*20</a:t>
            </a:r>
            <a:r>
              <a:rPr lang="fr-FR" baseline="30000" dirty="0" smtClean="0"/>
              <a:t>x</a:t>
            </a:r>
            <a:r>
              <a:rPr lang="fr-FR" dirty="0" smtClean="0"/>
              <a:t>) avec x pouvant être &gt;1000</a:t>
            </a:r>
            <a:endParaRPr lang="fr-FR" baseline="30000" dirty="0"/>
          </a:p>
        </p:txBody>
      </p:sp>
      <p:sp>
        <p:nvSpPr>
          <p:cNvPr id="48" name="Rectangle 47"/>
          <p:cNvSpPr/>
          <p:nvPr/>
        </p:nvSpPr>
        <p:spPr>
          <a:xfrm>
            <a:off x="-32" y="6274378"/>
            <a:ext cx="2210862" cy="369332"/>
          </a:xfrm>
          <a:prstGeom prst="rect">
            <a:avLst/>
          </a:prstGeom>
        </p:spPr>
        <p:txBody>
          <a:bodyPr wrap="none">
            <a:spAutoFit/>
          </a:bodyPr>
          <a:lstStyle/>
          <a:p>
            <a:r>
              <a:rPr lang="fr-FR" b="1" dirty="0" err="1" smtClean="0"/>
              <a:t>Enantio</a:t>
            </a:r>
            <a:r>
              <a:rPr lang="fr-FR" b="1" dirty="0" smtClean="0"/>
              <a:t> sélectivité</a:t>
            </a:r>
            <a:endParaRPr lang="fr-FR"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re 2"/>
          <p:cNvSpPr>
            <a:spLocks noGrp="1"/>
          </p:cNvSpPr>
          <p:nvPr>
            <p:ph type="title"/>
          </p:nvPr>
        </p:nvSpPr>
        <p:spPr>
          <a:xfrm>
            <a:off x="142844" y="142852"/>
            <a:ext cx="8786874" cy="857256"/>
          </a:xfrm>
        </p:spPr>
        <p:txBody>
          <a:bodyPr/>
          <a:lstStyle/>
          <a:p>
            <a:r>
              <a:rPr lang="fr-FR" sz="2800" dirty="0" smtClean="0"/>
              <a:t>La pompe primaire et l’émergence de l’</a:t>
            </a:r>
            <a:r>
              <a:rPr lang="fr-FR" sz="2800" dirty="0" err="1" smtClean="0"/>
              <a:t>homochiralité</a:t>
            </a:r>
            <a:endParaRPr lang="fr-FR" sz="2800" dirty="0" smtClean="0"/>
          </a:p>
        </p:txBody>
      </p:sp>
      <p:sp>
        <p:nvSpPr>
          <p:cNvPr id="47107" name="Espace réservé du contenu 3"/>
          <p:cNvSpPr>
            <a:spLocks noGrp="1"/>
          </p:cNvSpPr>
          <p:nvPr>
            <p:ph idx="1"/>
          </p:nvPr>
        </p:nvSpPr>
        <p:spPr>
          <a:xfrm>
            <a:off x="0" y="2071678"/>
            <a:ext cx="9144000" cy="4525962"/>
          </a:xfrm>
        </p:spPr>
        <p:txBody>
          <a:bodyPr/>
          <a:lstStyle/>
          <a:p>
            <a:r>
              <a:rPr lang="en-US" sz="2000" b="1" dirty="0" smtClean="0"/>
              <a:t>Recycling Frank: Spontaneous emergence of </a:t>
            </a:r>
            <a:r>
              <a:rPr lang="fr-FR" sz="2000" b="1" dirty="0" err="1" smtClean="0"/>
              <a:t>homochirality</a:t>
            </a:r>
            <a:r>
              <a:rPr lang="fr-FR" sz="2000" b="1" dirty="0" smtClean="0"/>
              <a:t> in </a:t>
            </a:r>
            <a:r>
              <a:rPr lang="fr-FR" sz="2000" b="1" dirty="0" err="1" smtClean="0"/>
              <a:t>noncatalytic</a:t>
            </a:r>
            <a:r>
              <a:rPr lang="fr-FR" sz="2000" b="1" dirty="0" smtClean="0"/>
              <a:t> </a:t>
            </a:r>
            <a:r>
              <a:rPr lang="fr-FR" sz="2000" b="1" dirty="0" err="1" smtClean="0"/>
              <a:t>systems</a:t>
            </a:r>
            <a:r>
              <a:rPr lang="fr-FR" sz="2000" b="1" dirty="0" smtClean="0"/>
              <a:t> </a:t>
            </a:r>
            <a:r>
              <a:rPr lang="fr-FR" sz="1600" dirty="0" smtClean="0"/>
              <a:t>Raphael </a:t>
            </a:r>
            <a:r>
              <a:rPr lang="fr-FR" sz="1600" dirty="0" err="1" smtClean="0"/>
              <a:t>Plasson</a:t>
            </a:r>
            <a:r>
              <a:rPr lang="fr-FR" sz="1600" dirty="0" smtClean="0"/>
              <a:t>, Hugues </a:t>
            </a:r>
            <a:r>
              <a:rPr lang="fr-FR" sz="1600" dirty="0" err="1" smtClean="0"/>
              <a:t>Bersini</a:t>
            </a:r>
            <a:r>
              <a:rPr lang="fr-FR" sz="1600" dirty="0" smtClean="0"/>
              <a:t>, Auguste Commeyras, </a:t>
            </a:r>
            <a:r>
              <a:rPr lang="fr-FR" sz="1600" dirty="0" err="1" smtClean="0"/>
              <a:t>PNAS</a:t>
            </a:r>
            <a:r>
              <a:rPr lang="fr-FR" sz="1600" dirty="0" smtClean="0"/>
              <a:t>  </a:t>
            </a:r>
            <a:r>
              <a:rPr lang="fr-FR" sz="1600" dirty="0" err="1" smtClean="0"/>
              <a:t>November</a:t>
            </a:r>
            <a:r>
              <a:rPr lang="fr-FR" sz="1600" dirty="0" smtClean="0"/>
              <a:t> 30, 2004  vol. 101  no. 48  16733–16738</a:t>
            </a:r>
          </a:p>
          <a:p>
            <a:r>
              <a:rPr lang="fr-FR" sz="1600" dirty="0" smtClean="0">
                <a:hlinkClick r:id="rId2" action="ppaction://hlinkfile"/>
              </a:rPr>
              <a:t>Article 6</a:t>
            </a:r>
            <a:endParaRPr lang="fr-FR" sz="1600" dirty="0" smtClean="0"/>
          </a:p>
          <a:p>
            <a:endParaRPr lang="fr-FR" sz="2000" dirty="0" smtClean="0"/>
          </a:p>
          <a:p>
            <a:r>
              <a:rPr lang="en-US" sz="2000" b="1" dirty="0" smtClean="0"/>
              <a:t>Emergence of </a:t>
            </a:r>
            <a:r>
              <a:rPr lang="en-US" sz="2000" b="1" dirty="0" err="1" smtClean="0"/>
              <a:t>Homochirality</a:t>
            </a:r>
            <a:r>
              <a:rPr lang="en-US" sz="2000" b="1" dirty="0" smtClean="0"/>
              <a:t> in Far-From-Equilibrium Systems: Mechanisms and Role in </a:t>
            </a:r>
            <a:r>
              <a:rPr lang="en-US" sz="2000" b="1" dirty="0" err="1" smtClean="0"/>
              <a:t>Prebiotic</a:t>
            </a:r>
            <a:r>
              <a:rPr lang="en-US" sz="2000" b="1" dirty="0" smtClean="0"/>
              <a:t> Chemistry</a:t>
            </a:r>
            <a:r>
              <a:rPr lang="en-US" sz="2000" dirty="0" smtClean="0"/>
              <a:t>. </a:t>
            </a:r>
            <a:r>
              <a:rPr lang="fr-FR" sz="1600" dirty="0" smtClean="0"/>
              <a:t>Raphael </a:t>
            </a:r>
            <a:r>
              <a:rPr lang="fr-FR" sz="1600" dirty="0" err="1" smtClean="0"/>
              <a:t>Plasson</a:t>
            </a:r>
            <a:r>
              <a:rPr lang="fr-FR" sz="1600" dirty="0" smtClean="0"/>
              <a:t>, Dilip K. </a:t>
            </a:r>
            <a:r>
              <a:rPr lang="fr-FR" sz="1600" dirty="0" err="1" smtClean="0"/>
              <a:t>Kondepudi</a:t>
            </a:r>
            <a:r>
              <a:rPr lang="fr-FR" sz="1600" dirty="0" smtClean="0"/>
              <a:t>, Hugues </a:t>
            </a:r>
            <a:r>
              <a:rPr lang="fr-FR" sz="1600" dirty="0" err="1" smtClean="0"/>
              <a:t>Bersini</a:t>
            </a:r>
            <a:r>
              <a:rPr lang="fr-FR" sz="1600" dirty="0" smtClean="0"/>
              <a:t>, Auguste Commeyras, </a:t>
            </a:r>
            <a:r>
              <a:rPr lang="fr-FR" sz="1600" dirty="0" err="1" smtClean="0"/>
              <a:t>Kouichi</a:t>
            </a:r>
            <a:r>
              <a:rPr lang="fr-FR" sz="1600" dirty="0" smtClean="0"/>
              <a:t> </a:t>
            </a:r>
            <a:r>
              <a:rPr lang="fr-FR" sz="1600" dirty="0" err="1" smtClean="0"/>
              <a:t>Asakura</a:t>
            </a:r>
            <a:r>
              <a:rPr lang="fr-FR" sz="1600" dirty="0" smtClean="0"/>
              <a:t>. </a:t>
            </a:r>
            <a:r>
              <a:rPr lang="fr-FR" sz="1600" dirty="0" err="1" smtClean="0"/>
              <a:t>CHIRALITY</a:t>
            </a:r>
            <a:r>
              <a:rPr lang="fr-FR" sz="1600" dirty="0" smtClean="0"/>
              <a:t> 19:589–600 (2007)</a:t>
            </a:r>
          </a:p>
          <a:p>
            <a:r>
              <a:rPr lang="fr-FR" sz="1600" dirty="0" smtClean="0">
                <a:hlinkClick r:id="rId3" action="ppaction://hlinkfile"/>
              </a:rPr>
              <a:t>Article 7</a:t>
            </a:r>
            <a:endParaRPr lang="fr-FR" sz="1600" dirty="0" smtClean="0"/>
          </a:p>
          <a:p>
            <a:pPr>
              <a:buNone/>
            </a:pPr>
            <a:endParaRPr lang="fr-FR" sz="1600" dirty="0" smtClean="0"/>
          </a:p>
          <a:p>
            <a:r>
              <a:rPr lang="en-US" sz="2000" b="1" dirty="0" err="1" smtClean="0"/>
              <a:t>Homochirality</a:t>
            </a:r>
            <a:r>
              <a:rPr lang="en-US" sz="2000" b="1" dirty="0" smtClean="0"/>
              <a:t> and the need of energy </a:t>
            </a:r>
            <a:r>
              <a:rPr lang="fr-FR" sz="1600" dirty="0" smtClean="0"/>
              <a:t>Raphael </a:t>
            </a:r>
            <a:r>
              <a:rPr lang="fr-FR" sz="1600" dirty="0" err="1" smtClean="0"/>
              <a:t>Plasson</a:t>
            </a:r>
            <a:r>
              <a:rPr lang="fr-FR" sz="1600" dirty="0" smtClean="0"/>
              <a:t>, Axel </a:t>
            </a:r>
            <a:r>
              <a:rPr lang="fr-FR" sz="1600" dirty="0" err="1" smtClean="0"/>
              <a:t>Brandenburg</a:t>
            </a:r>
            <a:r>
              <a:rPr lang="fr-FR" sz="1600" dirty="0" smtClean="0"/>
              <a:t>, </a:t>
            </a:r>
            <a:r>
              <a:rPr lang="fr-FR" sz="1600" dirty="0" err="1" smtClean="0"/>
              <a:t>arXiv</a:t>
            </a:r>
            <a:r>
              <a:rPr lang="fr-FR" sz="1600" dirty="0" smtClean="0"/>
              <a:t>:0908.0658v1 [q-bio.BM] 5 </a:t>
            </a:r>
            <a:r>
              <a:rPr lang="fr-FR" sz="1600" dirty="0" err="1" smtClean="0"/>
              <a:t>Aug</a:t>
            </a:r>
            <a:r>
              <a:rPr lang="fr-FR" sz="1600" dirty="0" smtClean="0"/>
              <a:t> 2009</a:t>
            </a:r>
          </a:p>
          <a:p>
            <a:r>
              <a:rPr lang="fr-FR" sz="1600" dirty="0" smtClean="0">
                <a:hlinkClick r:id="rId4" action="ppaction://hlinkfile"/>
              </a:rPr>
              <a:t>Article 8</a:t>
            </a:r>
            <a:endParaRPr lang="fr-FR" sz="1600" dirty="0" smtClean="0"/>
          </a:p>
          <a:p>
            <a:endParaRPr lang="fr-FR" sz="2000" dirty="0" smtClean="0"/>
          </a:p>
          <a:p>
            <a:endParaRPr lang="fr-FR" sz="2000" dirty="0" smtClean="0"/>
          </a:p>
          <a:p>
            <a:pPr>
              <a:buFontTx/>
              <a:buNone/>
            </a:pPr>
            <a:endParaRPr lang="fr-FR" sz="2000" dirty="0" smtClean="0"/>
          </a:p>
        </p:txBody>
      </p:sp>
      <p:sp>
        <p:nvSpPr>
          <p:cNvPr id="4" name="ZoneTexte 3"/>
          <p:cNvSpPr txBox="1"/>
          <p:nvPr/>
        </p:nvSpPr>
        <p:spPr>
          <a:xfrm>
            <a:off x="428596" y="1071546"/>
            <a:ext cx="8501122" cy="923330"/>
          </a:xfrm>
          <a:prstGeom prst="rect">
            <a:avLst/>
          </a:prstGeom>
          <a:noFill/>
        </p:spPr>
        <p:txBody>
          <a:bodyPr wrap="square" rtlCol="0">
            <a:spAutoFit/>
          </a:bodyPr>
          <a:lstStyle/>
          <a:p>
            <a:r>
              <a:rPr lang="fr-FR" dirty="0" smtClean="0"/>
              <a:t>Cette question est trop complexe pour être traitée dans le même diaporama. (lire les publications ci dessous), et voir l’image que l’on peut en donner diapo suivante.</a:t>
            </a:r>
            <a:endParaRPr lang="fr-F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000" dirty="0" smtClean="0"/>
              <a:t>Un peptide </a:t>
            </a:r>
            <a:r>
              <a:rPr lang="fr-FR" sz="2000" dirty="0" err="1" smtClean="0"/>
              <a:t>homochiral</a:t>
            </a:r>
            <a:r>
              <a:rPr lang="fr-FR" sz="2000" dirty="0" smtClean="0"/>
              <a:t> est un système chimique </a:t>
            </a:r>
            <a:r>
              <a:rPr lang="fr-FR" sz="2000" b="1" dirty="0" smtClean="0"/>
              <a:t>hors de l’équilibre</a:t>
            </a:r>
            <a:r>
              <a:rPr lang="fr-FR" sz="2000" dirty="0" smtClean="0"/>
              <a:t>.</a:t>
            </a:r>
            <a:endParaRPr lang="fr-FR" sz="2000" dirty="0"/>
          </a:p>
        </p:txBody>
      </p:sp>
      <p:sp>
        <p:nvSpPr>
          <p:cNvPr id="3" name="Espace réservé du contenu 2"/>
          <p:cNvSpPr>
            <a:spLocks noGrp="1"/>
          </p:cNvSpPr>
          <p:nvPr>
            <p:ph idx="1"/>
          </p:nvPr>
        </p:nvSpPr>
        <p:spPr>
          <a:xfrm>
            <a:off x="179512" y="1357298"/>
            <a:ext cx="8856984" cy="5257800"/>
          </a:xfrm>
        </p:spPr>
        <p:txBody>
          <a:bodyPr/>
          <a:lstStyle/>
          <a:p>
            <a:r>
              <a:rPr lang="fr-FR" sz="2000" dirty="0" smtClean="0"/>
              <a:t>Un système hors de l’équilibre, c’est un système dynamique. Il doit avancer en permanence pour se maintenir (c’est la vie) ou à défaut mourir.</a:t>
            </a:r>
          </a:p>
          <a:p>
            <a:r>
              <a:rPr lang="fr-FR" sz="2000" dirty="0" smtClean="0"/>
              <a:t>C’est l’image d’un homme en vélo. Tant qu’il dépense de l’énergie et avance il est hors de l’équilibre. S’il s’arrête de pédaler il tombe.</a:t>
            </a:r>
          </a:p>
          <a:p>
            <a:endParaRPr lang="fr-FR" sz="2000" dirty="0" smtClean="0"/>
          </a:p>
          <a:p>
            <a:r>
              <a:rPr lang="fr-FR" sz="2000" dirty="0" smtClean="0"/>
              <a:t>Passer d’un stock d’aminoacides racémiques à un stock de peptides </a:t>
            </a:r>
            <a:r>
              <a:rPr lang="fr-FR" sz="2000" dirty="0" err="1" smtClean="0"/>
              <a:t>homochiraux</a:t>
            </a:r>
            <a:r>
              <a:rPr lang="fr-FR" sz="2000" dirty="0" smtClean="0"/>
              <a:t>  à nécessité « un processus dynamique et de l’énergie ». C’est la pompe primaire et l’énergie qui la fait fonctionner.</a:t>
            </a:r>
          </a:p>
          <a:p>
            <a:endParaRPr lang="fr-FR" sz="2000" dirty="0" smtClean="0"/>
          </a:p>
          <a:p>
            <a:r>
              <a:rPr lang="fr-FR" sz="2000" dirty="0" smtClean="0"/>
              <a:t>Si la terre s’arrête de tourner il n’y a plus de marées, plus d’énergie, même en présence de </a:t>
            </a:r>
            <a:r>
              <a:rPr lang="fr-FR" sz="2000" dirty="0" err="1" smtClean="0"/>
              <a:t>NOx</a:t>
            </a:r>
            <a:r>
              <a:rPr lang="fr-FR" sz="2000" dirty="0" smtClean="0"/>
              <a:t>. Les peptides s’hydrolysent lentement en redonnant les </a:t>
            </a:r>
            <a:r>
              <a:rPr lang="fr-FR" sz="2000" dirty="0" smtClean="0">
                <a:latin typeface="Symbol" panose="05050102010706020507" pitchFamily="18" charset="2"/>
              </a:rPr>
              <a:t>a</a:t>
            </a:r>
            <a:r>
              <a:rPr lang="fr-FR" sz="2000" dirty="0" smtClean="0"/>
              <a:t>-aminoacides, se </a:t>
            </a:r>
            <a:r>
              <a:rPr lang="fr-FR" sz="2000" dirty="0" err="1" smtClean="0"/>
              <a:t>racémisent</a:t>
            </a:r>
            <a:r>
              <a:rPr lang="fr-FR" sz="2000" dirty="0" smtClean="0"/>
              <a:t>, retournent à l’équilibre.</a:t>
            </a:r>
          </a:p>
          <a:p>
            <a:endParaRPr lang="fr-FR" sz="2000" dirty="0" smtClean="0"/>
          </a:p>
          <a:p>
            <a:r>
              <a:rPr lang="fr-FR" sz="2000" dirty="0" smtClean="0"/>
              <a:t>Et l’équilibre c’est la mort.</a:t>
            </a:r>
          </a:p>
          <a:p>
            <a:endParaRPr lang="fr-FR" sz="24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La pompe primaire</a:t>
            </a:r>
            <a:endParaRPr lang="fr-FR" dirty="0"/>
          </a:p>
        </p:txBody>
      </p:sp>
      <p:sp>
        <p:nvSpPr>
          <p:cNvPr id="4" name="Espace réservé du contenu 3"/>
          <p:cNvSpPr>
            <a:spLocks noGrp="1"/>
          </p:cNvSpPr>
          <p:nvPr>
            <p:ph idx="1"/>
          </p:nvPr>
        </p:nvSpPr>
        <p:spPr>
          <a:xfrm>
            <a:off x="457200" y="1600200"/>
            <a:ext cx="8229600" cy="4972072"/>
          </a:xfrm>
        </p:spPr>
        <p:txBody>
          <a:bodyPr/>
          <a:lstStyle/>
          <a:p>
            <a:r>
              <a:rPr lang="fr-FR" dirty="0" smtClean="0"/>
              <a:t>N’a donc pas été imaginée ex nihilo. C’est, pour l’instant, la seule construction qui satisfasse à tous les faits expérimentaux.</a:t>
            </a:r>
          </a:p>
          <a:p>
            <a:endParaRPr lang="fr-FR" dirty="0" smtClean="0"/>
          </a:p>
          <a:p>
            <a:r>
              <a:rPr lang="fr-FR" dirty="0" smtClean="0"/>
              <a:t>Elle a été inventée, c’est-à-dire découverte en suivant un chemin jusque là inconnu.</a:t>
            </a:r>
          </a:p>
          <a:p>
            <a:endParaRPr lang="fr-FR" dirty="0" smtClean="0"/>
          </a:p>
          <a:p>
            <a:r>
              <a:rPr lang="fr-FR" dirty="0" smtClean="0"/>
              <a:t>Elle s’est expérimentalement imposée.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214282" y="544516"/>
            <a:ext cx="8472518" cy="812782"/>
          </a:xfrm>
        </p:spPr>
        <p:txBody>
          <a:bodyPr/>
          <a:lstStyle/>
          <a:p>
            <a:pPr eaLnBrk="1" hangingPunct="1"/>
            <a:r>
              <a:rPr lang="fr-FR" sz="3200" dirty="0" smtClean="0"/>
              <a:t/>
            </a:r>
            <a:br>
              <a:rPr lang="fr-FR" sz="3200" dirty="0" smtClean="0"/>
            </a:br>
            <a:r>
              <a:rPr lang="fr-FR" sz="3200" dirty="0" smtClean="0"/>
              <a:t>La pompe primaire </a:t>
            </a:r>
            <a:r>
              <a:rPr lang="en-GB" sz="3200" dirty="0" smtClean="0"/>
              <a:t>a </a:t>
            </a:r>
            <a:r>
              <a:rPr lang="fr-FR" sz="3200" dirty="0" smtClean="0"/>
              <a:t>deux</a:t>
            </a:r>
            <a:r>
              <a:rPr lang="en-GB" sz="3200" dirty="0" smtClean="0"/>
              <a:t> </a:t>
            </a:r>
            <a:r>
              <a:rPr lang="en-GB" sz="3200" dirty="0" err="1" smtClean="0"/>
              <a:t>composantes</a:t>
            </a:r>
            <a:r>
              <a:rPr lang="en-GB" sz="3200" dirty="0" smtClean="0"/>
              <a:t>.</a:t>
            </a:r>
            <a:r>
              <a:rPr lang="en-GB" sz="4000" dirty="0" smtClean="0"/>
              <a:t/>
            </a:r>
            <a:br>
              <a:rPr lang="en-GB" sz="4000" dirty="0" smtClean="0"/>
            </a:br>
            <a:endParaRPr lang="fr-FR" sz="4000" dirty="0" smtClean="0"/>
          </a:p>
        </p:txBody>
      </p:sp>
      <p:sp>
        <p:nvSpPr>
          <p:cNvPr id="49155" name="Text Box 3"/>
          <p:cNvSpPr txBox="1">
            <a:spLocks noChangeArrowheads="1"/>
          </p:cNvSpPr>
          <p:nvPr/>
        </p:nvSpPr>
        <p:spPr bwMode="auto">
          <a:xfrm>
            <a:off x="842963" y="4498975"/>
            <a:ext cx="7689850" cy="779463"/>
          </a:xfrm>
          <a:prstGeom prst="rect">
            <a:avLst/>
          </a:prstGeom>
          <a:noFill/>
          <a:ln w="9525">
            <a:noFill/>
            <a:miter lim="800000"/>
            <a:headEnd/>
            <a:tailEnd/>
          </a:ln>
        </p:spPr>
        <p:txBody>
          <a:bodyPr>
            <a:spAutoFit/>
          </a:bodyPr>
          <a:lstStyle/>
          <a:p>
            <a:pPr>
              <a:spcBef>
                <a:spcPct val="50000"/>
              </a:spcBef>
            </a:pPr>
            <a:endParaRPr lang="fr-FR"/>
          </a:p>
          <a:p>
            <a:pPr>
              <a:spcBef>
                <a:spcPct val="50000"/>
              </a:spcBef>
            </a:pPr>
            <a:endParaRPr lang="fr-FR"/>
          </a:p>
        </p:txBody>
      </p:sp>
      <p:sp>
        <p:nvSpPr>
          <p:cNvPr id="49156" name="Rectangle 4"/>
          <p:cNvSpPr>
            <a:spLocks noGrp="1" noChangeArrowheads="1"/>
          </p:cNvSpPr>
          <p:nvPr>
            <p:ph type="body" idx="1"/>
          </p:nvPr>
        </p:nvSpPr>
        <p:spPr>
          <a:xfrm>
            <a:off x="214282" y="2214554"/>
            <a:ext cx="8678893" cy="2857520"/>
          </a:xfrm>
        </p:spPr>
        <p:txBody>
          <a:bodyPr/>
          <a:lstStyle/>
          <a:p>
            <a:pPr marL="533400" indent="-533400" eaLnBrk="1" hangingPunct="1">
              <a:buFontTx/>
              <a:buNone/>
            </a:pPr>
            <a:r>
              <a:rPr lang="fr-FR" dirty="0" smtClean="0"/>
              <a:t>			</a:t>
            </a:r>
            <a:r>
              <a:rPr lang="en-GB" dirty="0" err="1" smtClean="0"/>
              <a:t>L’une</a:t>
            </a:r>
            <a:r>
              <a:rPr lang="en-GB" dirty="0" smtClean="0"/>
              <a:t> </a:t>
            </a:r>
            <a:r>
              <a:rPr lang="en-GB" dirty="0" err="1" smtClean="0"/>
              <a:t>chimique</a:t>
            </a:r>
            <a:r>
              <a:rPr lang="en-GB" dirty="0" smtClean="0"/>
              <a:t> (</a:t>
            </a:r>
            <a:r>
              <a:rPr lang="en-GB" dirty="0" err="1" smtClean="0"/>
              <a:t>réactions</a:t>
            </a:r>
            <a:r>
              <a:rPr lang="en-GB" dirty="0" smtClean="0"/>
              <a:t>)</a:t>
            </a:r>
          </a:p>
          <a:p>
            <a:pPr marL="914400" lvl="1" indent="-457200" eaLnBrk="1" hangingPunct="1">
              <a:buFontTx/>
              <a:buNone/>
            </a:pPr>
            <a:r>
              <a:rPr lang="en-GB" dirty="0" smtClean="0"/>
              <a:t> </a:t>
            </a:r>
          </a:p>
          <a:p>
            <a:pPr marL="914400" lvl="1" indent="-457200" eaLnBrk="1" hangingPunct="1">
              <a:buFontTx/>
              <a:buNone/>
            </a:pPr>
            <a:r>
              <a:rPr lang="en-GB" dirty="0" smtClean="0"/>
              <a:t>		</a:t>
            </a:r>
            <a:r>
              <a:rPr lang="en-GB" dirty="0" err="1" smtClean="0"/>
              <a:t>L’autre</a:t>
            </a:r>
            <a:r>
              <a:rPr lang="en-GB" dirty="0" smtClean="0"/>
              <a:t> </a:t>
            </a:r>
            <a:r>
              <a:rPr lang="en-GB" dirty="0" err="1" smtClean="0"/>
              <a:t>mécanique</a:t>
            </a:r>
            <a:r>
              <a:rPr lang="en-GB" dirty="0" smtClean="0"/>
              <a:t> (transport) </a:t>
            </a:r>
          </a:p>
          <a:p>
            <a:pPr marL="914400" lvl="1" indent="-457200" eaLnBrk="1" hangingPunct="1">
              <a:buFontTx/>
              <a:buNone/>
            </a:pPr>
            <a:endParaRPr lang="en-GB" dirty="0" smtClean="0"/>
          </a:p>
          <a:p>
            <a:pPr marL="914400" lvl="1" indent="-457200" eaLnBrk="1" hangingPunct="1">
              <a:buFontTx/>
              <a:buNone/>
            </a:pPr>
            <a:r>
              <a:rPr lang="en-GB" dirty="0" smtClean="0"/>
              <a:t>		Son </a:t>
            </a:r>
            <a:r>
              <a:rPr lang="en-GB" dirty="0" err="1" smtClean="0"/>
              <a:t>fonctionnement</a:t>
            </a:r>
            <a:r>
              <a:rPr lang="en-GB" dirty="0" smtClean="0"/>
              <a:t> </a:t>
            </a:r>
            <a:r>
              <a:rPr lang="en-GB" dirty="0" err="1" smtClean="0"/>
              <a:t>est</a:t>
            </a:r>
            <a:r>
              <a:rPr lang="en-GB" dirty="0" smtClean="0"/>
              <a:t> </a:t>
            </a:r>
            <a:r>
              <a:rPr lang="en-GB" dirty="0" err="1" smtClean="0"/>
              <a:t>séquentiel</a:t>
            </a:r>
            <a:r>
              <a:rPr lang="en-GB" dirty="0" smtClean="0"/>
              <a:t> </a:t>
            </a:r>
            <a:endParaRPr lang="fr-FR" dirty="0" smtClean="0"/>
          </a:p>
          <a:p>
            <a:pPr marL="914400" lvl="1" indent="-457200" eaLnBrk="1" hangingPunct="1">
              <a:buFontTx/>
              <a:buNone/>
            </a:pPr>
            <a:endParaRPr lang="fr-FR"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re 1"/>
          <p:cNvSpPr>
            <a:spLocks noGrp="1"/>
          </p:cNvSpPr>
          <p:nvPr>
            <p:ph type="title"/>
          </p:nvPr>
        </p:nvSpPr>
        <p:spPr>
          <a:xfrm>
            <a:off x="142875" y="274638"/>
            <a:ext cx="8715405" cy="725487"/>
          </a:xfrm>
        </p:spPr>
        <p:txBody>
          <a:bodyPr/>
          <a:lstStyle/>
          <a:p>
            <a:r>
              <a:rPr lang="fr-FR" sz="2000" dirty="0" smtClean="0"/>
              <a:t>Le fonctionnement de la pompe primaire </a:t>
            </a:r>
            <a:br>
              <a:rPr lang="fr-FR" sz="2000" dirty="0" smtClean="0"/>
            </a:br>
            <a:r>
              <a:rPr lang="fr-FR" sz="2000" dirty="0" smtClean="0"/>
              <a:t>peut être comparé à celui d’un moteur à explosion avec deux composantes.</a:t>
            </a:r>
          </a:p>
        </p:txBody>
      </p:sp>
      <p:pic>
        <p:nvPicPr>
          <p:cNvPr id="50179" name="Picture 2"/>
          <p:cNvPicPr>
            <a:picLocks noChangeAspect="1" noChangeArrowheads="1"/>
          </p:cNvPicPr>
          <p:nvPr/>
        </p:nvPicPr>
        <p:blipFill>
          <a:blip r:embed="rId2"/>
          <a:srcRect/>
          <a:stretch>
            <a:fillRect/>
          </a:stretch>
        </p:blipFill>
        <p:spPr bwMode="auto">
          <a:xfrm>
            <a:off x="5000628" y="1928802"/>
            <a:ext cx="2571750" cy="2303462"/>
          </a:xfrm>
          <a:prstGeom prst="rect">
            <a:avLst/>
          </a:prstGeom>
          <a:noFill/>
          <a:ln w="9525">
            <a:noFill/>
            <a:miter lim="800000"/>
            <a:headEnd/>
            <a:tailEnd/>
          </a:ln>
        </p:spPr>
      </p:pic>
      <p:sp>
        <p:nvSpPr>
          <p:cNvPr id="50180" name="ZoneTexte 3"/>
          <p:cNvSpPr txBox="1">
            <a:spLocks noChangeArrowheads="1"/>
          </p:cNvSpPr>
          <p:nvPr/>
        </p:nvSpPr>
        <p:spPr bwMode="auto">
          <a:xfrm>
            <a:off x="357188" y="2559053"/>
            <a:ext cx="1071562" cy="369887"/>
          </a:xfrm>
          <a:prstGeom prst="rect">
            <a:avLst/>
          </a:prstGeom>
          <a:noFill/>
          <a:ln w="9525">
            <a:noFill/>
            <a:miter lim="800000"/>
            <a:headEnd/>
            <a:tailEnd/>
          </a:ln>
        </p:spPr>
        <p:txBody>
          <a:bodyPr>
            <a:spAutoFit/>
          </a:bodyPr>
          <a:lstStyle/>
          <a:p>
            <a:r>
              <a:rPr lang="fr-FR"/>
              <a:t>oxygène</a:t>
            </a:r>
          </a:p>
        </p:txBody>
      </p:sp>
      <p:sp>
        <p:nvSpPr>
          <p:cNvPr id="50181" name="ZoneTexte 4"/>
          <p:cNvSpPr txBox="1">
            <a:spLocks noChangeArrowheads="1"/>
          </p:cNvSpPr>
          <p:nvPr/>
        </p:nvSpPr>
        <p:spPr bwMode="auto">
          <a:xfrm>
            <a:off x="142875" y="3487740"/>
            <a:ext cx="1571625" cy="369888"/>
          </a:xfrm>
          <a:prstGeom prst="rect">
            <a:avLst/>
          </a:prstGeom>
          <a:noFill/>
          <a:ln w="9525">
            <a:noFill/>
            <a:miter lim="800000"/>
            <a:headEnd/>
            <a:tailEnd/>
          </a:ln>
        </p:spPr>
        <p:txBody>
          <a:bodyPr>
            <a:spAutoFit/>
          </a:bodyPr>
          <a:lstStyle/>
          <a:p>
            <a:r>
              <a:rPr lang="fr-FR" dirty="0"/>
              <a:t>hydrocarbure</a:t>
            </a:r>
          </a:p>
        </p:txBody>
      </p:sp>
      <p:cxnSp>
        <p:nvCxnSpPr>
          <p:cNvPr id="7" name="Connecteur droit avec flèche 6"/>
          <p:cNvCxnSpPr/>
          <p:nvPr/>
        </p:nvCxnSpPr>
        <p:spPr>
          <a:xfrm>
            <a:off x="1643063" y="2773365"/>
            <a:ext cx="500062" cy="4286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a:stCxn id="50181" idx="3"/>
          </p:cNvCxnSpPr>
          <p:nvPr/>
        </p:nvCxnSpPr>
        <p:spPr>
          <a:xfrm flipV="1">
            <a:off x="1714500" y="3273428"/>
            <a:ext cx="428625" cy="3984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184" name="ZoneTexte 14"/>
          <p:cNvSpPr txBox="1">
            <a:spLocks noChangeArrowheads="1"/>
          </p:cNvSpPr>
          <p:nvPr/>
        </p:nvSpPr>
        <p:spPr bwMode="auto">
          <a:xfrm>
            <a:off x="2285994" y="3046415"/>
            <a:ext cx="1428750" cy="369888"/>
          </a:xfrm>
          <a:prstGeom prst="rect">
            <a:avLst/>
          </a:prstGeom>
          <a:noFill/>
          <a:ln w="9525">
            <a:noFill/>
            <a:miter lim="800000"/>
            <a:headEnd/>
            <a:tailEnd/>
          </a:ln>
        </p:spPr>
        <p:txBody>
          <a:bodyPr>
            <a:spAutoFit/>
          </a:bodyPr>
          <a:lstStyle/>
          <a:p>
            <a:r>
              <a:rPr lang="fr-FR" dirty="0"/>
              <a:t>combustion</a:t>
            </a:r>
          </a:p>
        </p:txBody>
      </p:sp>
      <p:sp>
        <p:nvSpPr>
          <p:cNvPr id="50186" name="ZoneTexte 10"/>
          <p:cNvSpPr txBox="1">
            <a:spLocks noChangeArrowheads="1"/>
          </p:cNvSpPr>
          <p:nvPr/>
        </p:nvSpPr>
        <p:spPr bwMode="auto">
          <a:xfrm>
            <a:off x="714375" y="1428736"/>
            <a:ext cx="1928813" cy="369888"/>
          </a:xfrm>
          <a:prstGeom prst="rect">
            <a:avLst/>
          </a:prstGeom>
          <a:noFill/>
          <a:ln w="9525">
            <a:noFill/>
            <a:miter lim="800000"/>
            <a:headEnd/>
            <a:tailEnd/>
          </a:ln>
        </p:spPr>
        <p:txBody>
          <a:bodyPr>
            <a:spAutoFit/>
          </a:bodyPr>
          <a:lstStyle/>
          <a:p>
            <a:r>
              <a:rPr lang="fr-FR" b="1" dirty="0">
                <a:solidFill>
                  <a:srgbClr val="FF0000"/>
                </a:solidFill>
              </a:rPr>
              <a:t>Chimique</a:t>
            </a:r>
          </a:p>
        </p:txBody>
      </p:sp>
      <p:sp>
        <p:nvSpPr>
          <p:cNvPr id="50187" name="ZoneTexte 11"/>
          <p:cNvSpPr txBox="1">
            <a:spLocks noChangeArrowheads="1"/>
          </p:cNvSpPr>
          <p:nvPr/>
        </p:nvSpPr>
        <p:spPr bwMode="auto">
          <a:xfrm>
            <a:off x="4572000" y="1344601"/>
            <a:ext cx="4286280" cy="369332"/>
          </a:xfrm>
          <a:prstGeom prst="rect">
            <a:avLst/>
          </a:prstGeom>
          <a:noFill/>
          <a:ln w="9525">
            <a:noFill/>
            <a:miter lim="800000"/>
            <a:headEnd/>
            <a:tailEnd/>
          </a:ln>
        </p:spPr>
        <p:txBody>
          <a:bodyPr wrap="square">
            <a:spAutoFit/>
          </a:bodyPr>
          <a:lstStyle/>
          <a:p>
            <a:r>
              <a:rPr lang="fr-FR" b="1" dirty="0" smtClean="0">
                <a:solidFill>
                  <a:srgbClr val="FF0000"/>
                </a:solidFill>
              </a:rPr>
              <a:t>Mécanique </a:t>
            </a:r>
            <a:r>
              <a:rPr lang="el-GR" sz="1200" dirty="0" smtClean="0"/>
              <a:t>Ξ</a:t>
            </a:r>
            <a:r>
              <a:rPr lang="fr-FR" sz="1200" dirty="0" smtClean="0"/>
              <a:t> à l’interface </a:t>
            </a:r>
            <a:r>
              <a:rPr lang="fr-FR" sz="1100" dirty="0" smtClean="0"/>
              <a:t>océan-continent-atmosphère</a:t>
            </a:r>
            <a:endParaRPr lang="fr-FR" dirty="0" smtClean="0"/>
          </a:p>
        </p:txBody>
      </p:sp>
      <p:sp>
        <p:nvSpPr>
          <p:cNvPr id="50188" name="ZoneTexte 12"/>
          <p:cNvSpPr txBox="1">
            <a:spLocks noChangeArrowheads="1"/>
          </p:cNvSpPr>
          <p:nvPr/>
        </p:nvSpPr>
        <p:spPr bwMode="auto">
          <a:xfrm>
            <a:off x="0" y="5032260"/>
            <a:ext cx="9144000" cy="1477328"/>
          </a:xfrm>
          <a:prstGeom prst="rect">
            <a:avLst/>
          </a:prstGeom>
          <a:noFill/>
          <a:ln w="9525">
            <a:noFill/>
            <a:miter lim="800000"/>
            <a:headEnd/>
            <a:tailEnd/>
          </a:ln>
        </p:spPr>
        <p:txBody>
          <a:bodyPr wrap="square">
            <a:spAutoFit/>
          </a:bodyPr>
          <a:lstStyle/>
          <a:p>
            <a:r>
              <a:rPr lang="fr-FR" dirty="0" smtClean="0"/>
              <a:t>Dans un moteur à explosion c’est l’association des composantes chimique et mécanique qui créent le mouvement de rotation.</a:t>
            </a:r>
            <a:endParaRPr lang="fr-FR" dirty="0"/>
          </a:p>
          <a:p>
            <a:endParaRPr lang="fr-FR" dirty="0"/>
          </a:p>
          <a:p>
            <a:r>
              <a:rPr lang="fr-FR" dirty="0"/>
              <a:t>Dans la pompe </a:t>
            </a:r>
            <a:r>
              <a:rPr lang="fr-FR" dirty="0" smtClean="0"/>
              <a:t>primaire, c’est l’association des mêmes deux composantes qui crée </a:t>
            </a:r>
            <a:r>
              <a:rPr lang="fr-FR" dirty="0"/>
              <a:t>le </a:t>
            </a:r>
            <a:r>
              <a:rPr lang="fr-FR" dirty="0" smtClean="0"/>
              <a:t>mouvement  d’évolution. Evolution </a:t>
            </a:r>
            <a:r>
              <a:rPr lang="fr-FR" dirty="0"/>
              <a:t>chimique </a:t>
            </a:r>
            <a:r>
              <a:rPr lang="fr-FR" dirty="0">
                <a:sym typeface="Wingdings" pitchFamily="2" charset="2"/>
              </a:rPr>
              <a:t> </a:t>
            </a:r>
            <a:r>
              <a:rPr lang="fr-FR" dirty="0" smtClean="0">
                <a:sym typeface="Wingdings" pitchFamily="2" charset="2"/>
              </a:rPr>
              <a:t>Evolution biologique</a:t>
            </a:r>
            <a:r>
              <a:rPr lang="fr-FR" dirty="0" smtClean="0"/>
              <a:t> (Darwinisme).</a:t>
            </a:r>
            <a:endParaRPr lang="fr-FR"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re 1"/>
          <p:cNvSpPr>
            <a:spLocks noGrp="1"/>
          </p:cNvSpPr>
          <p:nvPr>
            <p:ph type="title"/>
          </p:nvPr>
        </p:nvSpPr>
        <p:spPr>
          <a:xfrm>
            <a:off x="214282" y="428604"/>
            <a:ext cx="8643998" cy="1143000"/>
          </a:xfrm>
        </p:spPr>
        <p:txBody>
          <a:bodyPr/>
          <a:lstStyle/>
          <a:p>
            <a:r>
              <a:rPr lang="fr-FR" sz="4000" dirty="0" smtClean="0"/>
              <a:t>La pompe primaire en mouvement</a:t>
            </a:r>
          </a:p>
        </p:txBody>
      </p:sp>
      <p:sp>
        <p:nvSpPr>
          <p:cNvPr id="48131" name="ZoneTexte 2"/>
          <p:cNvSpPr txBox="1">
            <a:spLocks noChangeArrowheads="1"/>
          </p:cNvSpPr>
          <p:nvPr/>
        </p:nvSpPr>
        <p:spPr bwMode="auto">
          <a:xfrm>
            <a:off x="285720" y="3059668"/>
            <a:ext cx="8429684" cy="923330"/>
          </a:xfrm>
          <a:prstGeom prst="rect">
            <a:avLst/>
          </a:prstGeom>
          <a:noFill/>
          <a:ln w="9525">
            <a:noFill/>
            <a:miter lim="800000"/>
            <a:headEnd/>
            <a:tailEnd/>
          </a:ln>
        </p:spPr>
        <p:txBody>
          <a:bodyPr wrap="square">
            <a:spAutoFit/>
          </a:bodyPr>
          <a:lstStyle/>
          <a:p>
            <a:r>
              <a:rPr lang="fr-FR" dirty="0" smtClean="0"/>
              <a:t>Les peptides produits par la pompe primaire rendent à l’environnement le CO</a:t>
            </a:r>
            <a:r>
              <a:rPr lang="fr-FR" baseline="-25000" dirty="0" smtClean="0"/>
              <a:t>2</a:t>
            </a:r>
            <a:r>
              <a:rPr lang="fr-FR" dirty="0" smtClean="0"/>
              <a:t> qui a catalysé la formation des </a:t>
            </a:r>
            <a:r>
              <a:rPr lang="fr-FR" dirty="0" err="1" smtClean="0"/>
              <a:t>carbamoyl</a:t>
            </a:r>
            <a:r>
              <a:rPr lang="fr-FR" dirty="0" smtClean="0"/>
              <a:t>-aminoacides de départ (Auto catalyse). </a:t>
            </a:r>
          </a:p>
          <a:p>
            <a:r>
              <a:rPr lang="fr-FR" dirty="0" smtClean="0">
                <a:solidFill>
                  <a:srgbClr val="FF0000"/>
                </a:solidFill>
                <a:hlinkClick r:id="rId2" action="ppaction://hlinkfile"/>
              </a:rPr>
              <a:t>(Animation 2)</a:t>
            </a:r>
            <a:endParaRPr lang="fr-FR" dirty="0" smtClean="0">
              <a:solidFill>
                <a:srgbClr val="FF0000"/>
              </a:solidFill>
            </a:endParaRPr>
          </a:p>
        </p:txBody>
      </p:sp>
      <p:sp>
        <p:nvSpPr>
          <p:cNvPr id="6" name="ZoneTexte 5"/>
          <p:cNvSpPr txBox="1"/>
          <p:nvPr/>
        </p:nvSpPr>
        <p:spPr>
          <a:xfrm>
            <a:off x="357158" y="4497181"/>
            <a:ext cx="8643966" cy="923330"/>
          </a:xfrm>
          <a:prstGeom prst="rect">
            <a:avLst/>
          </a:prstGeom>
          <a:noFill/>
        </p:spPr>
        <p:txBody>
          <a:bodyPr wrap="square" rtlCol="0">
            <a:spAutoFit/>
          </a:bodyPr>
          <a:lstStyle/>
          <a:p>
            <a:r>
              <a:rPr lang="fr-FR" dirty="0" smtClean="0"/>
              <a:t>En fonctionnant la pompe primaire produit des peptides qui évoluent et deviennent des super catalyseurs (proto-enzymes et au-delà enzymes) dans l’environnement. </a:t>
            </a:r>
          </a:p>
          <a:p>
            <a:r>
              <a:rPr lang="fr-FR" dirty="0" smtClean="0">
                <a:solidFill>
                  <a:srgbClr val="FF0000"/>
                </a:solidFill>
                <a:hlinkClick r:id="rId3" action="ppaction://hlinkfile"/>
              </a:rPr>
              <a:t>(Animation 3)</a:t>
            </a:r>
            <a:endParaRPr lang="fr-FR" dirty="0"/>
          </a:p>
        </p:txBody>
      </p:sp>
      <p:sp>
        <p:nvSpPr>
          <p:cNvPr id="5" name="ZoneTexte 4"/>
          <p:cNvSpPr txBox="1"/>
          <p:nvPr/>
        </p:nvSpPr>
        <p:spPr>
          <a:xfrm>
            <a:off x="285720" y="1782537"/>
            <a:ext cx="8501122" cy="923330"/>
          </a:xfrm>
          <a:prstGeom prst="rect">
            <a:avLst/>
          </a:prstGeom>
          <a:noFill/>
        </p:spPr>
        <p:txBody>
          <a:bodyPr wrap="square" rtlCol="0">
            <a:spAutoFit/>
          </a:bodyPr>
          <a:lstStyle/>
          <a:p>
            <a:r>
              <a:rPr lang="fr-FR" dirty="0" smtClean="0"/>
              <a:t>Les </a:t>
            </a:r>
            <a:r>
              <a:rPr lang="fr-FR" dirty="0" err="1" smtClean="0"/>
              <a:t>carbamoyl</a:t>
            </a:r>
            <a:r>
              <a:rPr lang="fr-FR" dirty="0" smtClean="0"/>
              <a:t>-aminoacides nécessaires au démarrage de la pompe primaire sont catalysés par le CO</a:t>
            </a:r>
            <a:r>
              <a:rPr lang="fr-FR" baseline="-25000" dirty="0" smtClean="0"/>
              <a:t>2</a:t>
            </a:r>
            <a:r>
              <a:rPr lang="fr-FR" dirty="0" smtClean="0"/>
              <a:t> présent dans l’environnement primitif .</a:t>
            </a:r>
          </a:p>
          <a:p>
            <a:r>
              <a:rPr lang="fr-FR" dirty="0" smtClean="0">
                <a:solidFill>
                  <a:srgbClr val="FF0000"/>
                </a:solidFill>
                <a:hlinkClick r:id="rId4" action="ppaction://hlinkfile"/>
              </a:rPr>
              <a:t>(Animation 1)</a:t>
            </a:r>
            <a:endParaRPr lang="fr-FR" dirty="0" smtClean="0">
              <a:solidFill>
                <a:srgbClr val="FF0000"/>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ChangeArrowheads="1"/>
          </p:cNvSpPr>
          <p:nvPr/>
        </p:nvSpPr>
        <p:spPr bwMode="auto">
          <a:xfrm>
            <a:off x="0" y="1900238"/>
            <a:ext cx="9144000" cy="0"/>
          </a:xfrm>
          <a:prstGeom prst="rect">
            <a:avLst/>
          </a:prstGeom>
          <a:noFill/>
          <a:ln w="9525">
            <a:noFill/>
            <a:miter lim="800000"/>
            <a:headEnd/>
            <a:tailEnd/>
          </a:ln>
        </p:spPr>
        <p:txBody>
          <a:bodyPr wrap="none" anchor="ctr">
            <a:spAutoFit/>
          </a:bodyPr>
          <a:lstStyle/>
          <a:p>
            <a:endParaRPr lang="fr-FR"/>
          </a:p>
        </p:txBody>
      </p:sp>
      <p:sp>
        <p:nvSpPr>
          <p:cNvPr id="17412" name="Rectangle 3"/>
          <p:cNvSpPr>
            <a:spLocks noChangeArrowheads="1"/>
          </p:cNvSpPr>
          <p:nvPr/>
        </p:nvSpPr>
        <p:spPr bwMode="auto">
          <a:xfrm>
            <a:off x="0" y="2395538"/>
            <a:ext cx="9144000" cy="0"/>
          </a:xfrm>
          <a:prstGeom prst="rect">
            <a:avLst/>
          </a:prstGeom>
          <a:noFill/>
          <a:ln w="9525">
            <a:noFill/>
            <a:miter lim="800000"/>
            <a:headEnd/>
            <a:tailEnd/>
          </a:ln>
        </p:spPr>
        <p:txBody>
          <a:bodyPr wrap="none" anchor="ctr">
            <a:spAutoFit/>
          </a:bodyPr>
          <a:lstStyle/>
          <a:p>
            <a:endParaRPr lang="fr-FR"/>
          </a:p>
        </p:txBody>
      </p:sp>
      <p:sp>
        <p:nvSpPr>
          <p:cNvPr id="17413" name="Rectangle 4"/>
          <p:cNvSpPr>
            <a:spLocks noChangeArrowheads="1"/>
          </p:cNvSpPr>
          <p:nvPr/>
        </p:nvSpPr>
        <p:spPr bwMode="auto">
          <a:xfrm>
            <a:off x="0" y="2695575"/>
            <a:ext cx="9144000" cy="0"/>
          </a:xfrm>
          <a:prstGeom prst="rect">
            <a:avLst/>
          </a:prstGeom>
          <a:noFill/>
          <a:ln w="9525">
            <a:noFill/>
            <a:miter lim="800000"/>
            <a:headEnd/>
            <a:tailEnd/>
          </a:ln>
        </p:spPr>
        <p:txBody>
          <a:bodyPr wrap="none" anchor="ctr">
            <a:spAutoFit/>
          </a:bodyPr>
          <a:lstStyle/>
          <a:p>
            <a:endParaRPr lang="fr-FR"/>
          </a:p>
        </p:txBody>
      </p:sp>
      <p:sp>
        <p:nvSpPr>
          <p:cNvPr id="17414" name="Rectangle 6"/>
          <p:cNvSpPr>
            <a:spLocks noChangeArrowheads="1"/>
          </p:cNvSpPr>
          <p:nvPr/>
        </p:nvSpPr>
        <p:spPr bwMode="auto">
          <a:xfrm>
            <a:off x="0" y="2981325"/>
            <a:ext cx="9144000" cy="0"/>
          </a:xfrm>
          <a:prstGeom prst="rect">
            <a:avLst/>
          </a:prstGeom>
          <a:noFill/>
          <a:ln w="9525">
            <a:noFill/>
            <a:miter lim="800000"/>
            <a:headEnd/>
            <a:tailEnd/>
          </a:ln>
        </p:spPr>
        <p:txBody>
          <a:bodyPr wrap="none" anchor="ctr">
            <a:spAutoFit/>
          </a:bodyPr>
          <a:lstStyle/>
          <a:p>
            <a:endParaRPr lang="fr-FR"/>
          </a:p>
        </p:txBody>
      </p:sp>
      <p:sp>
        <p:nvSpPr>
          <p:cNvPr id="17415" name="Rectangle 9"/>
          <p:cNvSpPr>
            <a:spLocks noChangeArrowheads="1"/>
          </p:cNvSpPr>
          <p:nvPr/>
        </p:nvSpPr>
        <p:spPr bwMode="auto">
          <a:xfrm>
            <a:off x="0" y="2633663"/>
            <a:ext cx="9144000" cy="0"/>
          </a:xfrm>
          <a:prstGeom prst="rect">
            <a:avLst/>
          </a:prstGeom>
          <a:noFill/>
          <a:ln w="9525">
            <a:noFill/>
            <a:miter lim="800000"/>
            <a:headEnd/>
            <a:tailEnd/>
          </a:ln>
        </p:spPr>
        <p:txBody>
          <a:bodyPr wrap="none" anchor="ctr">
            <a:spAutoFit/>
          </a:bodyPr>
          <a:lstStyle/>
          <a:p>
            <a:endParaRPr lang="fr-FR"/>
          </a:p>
        </p:txBody>
      </p:sp>
      <p:graphicFrame>
        <p:nvGraphicFramePr>
          <p:cNvPr id="17410" name="Object 9"/>
          <p:cNvGraphicFramePr>
            <a:graphicFrameLocks noChangeAspect="1"/>
          </p:cNvGraphicFramePr>
          <p:nvPr/>
        </p:nvGraphicFramePr>
        <p:xfrm>
          <a:off x="771525" y="2243138"/>
          <a:ext cx="7600950" cy="2370137"/>
        </p:xfrm>
        <a:graphic>
          <a:graphicData uri="http://schemas.openxmlformats.org/presentationml/2006/ole">
            <mc:AlternateContent xmlns:mc="http://schemas.openxmlformats.org/markup-compatibility/2006">
              <mc:Choice xmlns:v="urn:schemas-microsoft-com:vml" Requires="v">
                <p:oleObj spid="_x0000_s17554" name="CS ChemDraw Drawing" r:id="rId3" imgW="7600680" imgH="2374200" progId="ChemDraw.Document.6.0">
                  <p:embed/>
                </p:oleObj>
              </mc:Choice>
              <mc:Fallback>
                <p:oleObj name="CS ChemDraw Drawing" r:id="rId3" imgW="7600680" imgH="2374200" progId="ChemDraw.Document.6.0">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525" y="2243138"/>
                        <a:ext cx="7600950" cy="237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16" name="Titre 9"/>
          <p:cNvSpPr>
            <a:spLocks noGrp="1"/>
          </p:cNvSpPr>
          <p:nvPr>
            <p:ph type="title"/>
          </p:nvPr>
        </p:nvSpPr>
        <p:spPr>
          <a:xfrm>
            <a:off x="179512" y="188640"/>
            <a:ext cx="8964487" cy="1872208"/>
          </a:xfrm>
        </p:spPr>
        <p:txBody>
          <a:bodyPr/>
          <a:lstStyle/>
          <a:p>
            <a:pPr algn="l"/>
            <a:r>
              <a:rPr lang="fr-FR" sz="1800" dirty="0" smtClean="0"/>
              <a:t>La pompe primaire n’est pas restée isolée. Elle a partagée l’énergie des NCA.</a:t>
            </a:r>
            <a:br>
              <a:rPr lang="fr-FR" sz="1800" dirty="0" smtClean="0"/>
            </a:br>
            <a:r>
              <a:rPr lang="fr-FR" sz="1800" dirty="0" smtClean="0"/>
              <a:t>Notre groupe via </a:t>
            </a:r>
            <a:r>
              <a:rPr lang="fr-FR" sz="1800" dirty="0" err="1" smtClean="0"/>
              <a:t>J.P.Biron</a:t>
            </a:r>
            <a:r>
              <a:rPr lang="fr-FR" sz="1800" dirty="0" smtClean="0"/>
              <a:t> et R. Pascal a montré que les NCA réagissent, dans l’eau, sélectivement avec les phosphates en donnant les </a:t>
            </a:r>
            <a:r>
              <a:rPr lang="fr-FR" sz="1800" dirty="0" err="1" smtClean="0"/>
              <a:t>aminoacyl</a:t>
            </a:r>
            <a:r>
              <a:rPr lang="fr-FR" sz="1800" dirty="0" smtClean="0"/>
              <a:t>-phosphates qui deviennent eux même des agents phosphorylant. </a:t>
            </a:r>
            <a:br>
              <a:rPr lang="fr-FR" sz="1800" dirty="0" smtClean="0"/>
            </a:br>
            <a:r>
              <a:rPr lang="fr-FR" sz="1800" dirty="0" smtClean="0"/>
              <a:t>Les </a:t>
            </a:r>
            <a:r>
              <a:rPr lang="fr-FR" sz="1800" dirty="0" err="1" smtClean="0"/>
              <a:t>aminoacyl</a:t>
            </a:r>
            <a:r>
              <a:rPr lang="fr-FR" sz="1800" dirty="0" smtClean="0"/>
              <a:t> phosphates, </a:t>
            </a:r>
            <a:r>
              <a:rPr lang="fr-FR" sz="1600" b="1" dirty="0" smtClean="0"/>
              <a:t>phosphorylent</a:t>
            </a:r>
            <a:r>
              <a:rPr lang="fr-FR" sz="1600" dirty="0" smtClean="0"/>
              <a:t> </a:t>
            </a:r>
            <a:r>
              <a:rPr lang="fr-FR" sz="1800" dirty="0" smtClean="0"/>
              <a:t>les nucléosides, les nucléotides, jusqu’à l’ATP. </a:t>
            </a:r>
            <a:br>
              <a:rPr lang="fr-FR" sz="1800" dirty="0" smtClean="0"/>
            </a:br>
            <a:r>
              <a:rPr lang="fr-FR" sz="1800" dirty="0" smtClean="0"/>
              <a:t>C’est la naissance possible et tant recherchée, de l’énergétique biologique. </a:t>
            </a:r>
            <a:endParaRPr lang="fr-FR" sz="2400" dirty="0" smtClean="0"/>
          </a:p>
        </p:txBody>
      </p:sp>
      <p:sp>
        <p:nvSpPr>
          <p:cNvPr id="17417" name="Rectangle 8"/>
          <p:cNvSpPr>
            <a:spLocks noChangeArrowheads="1"/>
          </p:cNvSpPr>
          <p:nvPr/>
        </p:nvSpPr>
        <p:spPr bwMode="auto">
          <a:xfrm>
            <a:off x="357188" y="5345113"/>
            <a:ext cx="8643937" cy="369332"/>
          </a:xfrm>
          <a:prstGeom prst="rect">
            <a:avLst/>
          </a:prstGeom>
          <a:noFill/>
          <a:ln w="9525">
            <a:noFill/>
            <a:miter lim="800000"/>
            <a:headEnd/>
            <a:tailEnd/>
          </a:ln>
        </p:spPr>
        <p:txBody>
          <a:bodyPr>
            <a:spAutoFit/>
          </a:bodyPr>
          <a:lstStyle/>
          <a:p>
            <a:r>
              <a:rPr lang="fr-FR" dirty="0"/>
              <a:t>Jean Philipe Biron, Robert Pascal,  J. Amer. </a:t>
            </a:r>
            <a:r>
              <a:rPr lang="fr-FR" dirty="0" err="1"/>
              <a:t>Chem</a:t>
            </a:r>
            <a:r>
              <a:rPr lang="fr-FR" dirty="0"/>
              <a:t>. Soc.</a:t>
            </a:r>
            <a:r>
              <a:rPr lang="en-US" i="1" dirty="0"/>
              <a:t> </a:t>
            </a:r>
            <a:r>
              <a:rPr lang="en-US" b="1" dirty="0"/>
              <a:t>2004</a:t>
            </a:r>
            <a:r>
              <a:rPr lang="en-US" dirty="0"/>
              <a:t>, </a:t>
            </a:r>
            <a:r>
              <a:rPr lang="en-US" i="1" dirty="0"/>
              <a:t>126</a:t>
            </a:r>
            <a:r>
              <a:rPr lang="en-US" dirty="0"/>
              <a:t>, 9198-9199</a:t>
            </a:r>
            <a:r>
              <a:rPr lang="en-US" dirty="0" smtClean="0"/>
              <a:t>.</a:t>
            </a:r>
            <a:r>
              <a:rPr lang="fr-FR" dirty="0" smtClean="0"/>
              <a:t>  </a:t>
            </a:r>
            <a:endParaRPr lang="fr-FR" dirty="0"/>
          </a:p>
        </p:txBody>
      </p:sp>
      <p:sp>
        <p:nvSpPr>
          <p:cNvPr id="10" name="ZoneTexte 9"/>
          <p:cNvSpPr txBox="1"/>
          <p:nvPr/>
        </p:nvSpPr>
        <p:spPr>
          <a:xfrm>
            <a:off x="857224" y="4071942"/>
            <a:ext cx="1000132" cy="523220"/>
          </a:xfrm>
          <a:prstGeom prst="rect">
            <a:avLst/>
          </a:prstGeom>
          <a:noFill/>
        </p:spPr>
        <p:txBody>
          <a:bodyPr wrap="square" rtlCol="0">
            <a:spAutoFit/>
          </a:bodyPr>
          <a:lstStyle/>
          <a:p>
            <a:r>
              <a:rPr lang="fr-FR" sz="2800" b="1" dirty="0" err="1" smtClean="0">
                <a:solidFill>
                  <a:srgbClr val="0E4DD8"/>
                </a:solidFill>
              </a:rPr>
              <a:t>NCA</a:t>
            </a:r>
            <a:endParaRPr lang="fr-FR" b="1" dirty="0">
              <a:solidFill>
                <a:srgbClr val="0E4DD8"/>
              </a:solidFill>
            </a:endParaRPr>
          </a:p>
        </p:txBody>
      </p:sp>
      <p:sp>
        <p:nvSpPr>
          <p:cNvPr id="11" name="ZoneTexte 10"/>
          <p:cNvSpPr txBox="1"/>
          <p:nvPr/>
        </p:nvSpPr>
        <p:spPr>
          <a:xfrm>
            <a:off x="3643306" y="6072206"/>
            <a:ext cx="1214446" cy="369332"/>
          </a:xfrm>
          <a:prstGeom prst="rect">
            <a:avLst/>
          </a:prstGeom>
          <a:noFill/>
        </p:spPr>
        <p:txBody>
          <a:bodyPr wrap="square" rtlCol="0">
            <a:spAutoFit/>
          </a:bodyPr>
          <a:lstStyle/>
          <a:p>
            <a:r>
              <a:rPr lang="fr-FR" dirty="0" smtClean="0">
                <a:hlinkClick r:id="rId5" action="ppaction://hlinkfile"/>
              </a:rPr>
              <a:t>Article 9</a:t>
            </a:r>
            <a:endParaRPr lang="fr-FR"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2" name="Titre 1"/>
          <p:cNvSpPr>
            <a:spLocks noGrp="1"/>
          </p:cNvSpPr>
          <p:nvPr>
            <p:ph type="title"/>
          </p:nvPr>
        </p:nvSpPr>
        <p:spPr>
          <a:xfrm>
            <a:off x="0" y="274638"/>
            <a:ext cx="9001156" cy="1143000"/>
          </a:xfrm>
        </p:spPr>
        <p:txBody>
          <a:bodyPr/>
          <a:lstStyle/>
          <a:p>
            <a:r>
              <a:rPr lang="fr-FR" sz="2000" dirty="0" smtClean="0"/>
              <a:t>(</a:t>
            </a:r>
            <a:r>
              <a:rPr lang="fr-FR" sz="2000" dirty="0"/>
              <a:t>L</a:t>
            </a:r>
            <a:r>
              <a:rPr lang="fr-FR" sz="2000" dirty="0" smtClean="0"/>
              <a:t>es 8 Nucléotides modernes (NTP) faisaient certainement parti des dizaines de NTP racémiques, formés sur la Terre primitive et présents à de très faible concentration (quelques mg L</a:t>
            </a:r>
            <a:r>
              <a:rPr lang="fr-FR" sz="2000" baseline="30000" dirty="0" smtClean="0"/>
              <a:t>-1</a:t>
            </a:r>
            <a:r>
              <a:rPr lang="fr-FR" sz="2000" dirty="0" smtClean="0"/>
              <a:t>).</a:t>
            </a:r>
          </a:p>
        </p:txBody>
      </p:sp>
      <p:graphicFrame>
        <p:nvGraphicFramePr>
          <p:cNvPr id="18434" name="Object 2"/>
          <p:cNvGraphicFramePr>
            <a:graphicFrameLocks noChangeAspect="1"/>
          </p:cNvGraphicFramePr>
          <p:nvPr/>
        </p:nvGraphicFramePr>
        <p:xfrm>
          <a:off x="142875" y="1285875"/>
          <a:ext cx="2571750" cy="1273175"/>
        </p:xfrm>
        <a:graphic>
          <a:graphicData uri="http://schemas.openxmlformats.org/presentationml/2006/ole">
            <mc:AlternateContent xmlns:mc="http://schemas.openxmlformats.org/markup-compatibility/2006">
              <mc:Choice xmlns:v="urn:schemas-microsoft-com:vml" Requires="v">
                <p:oleObj spid="_x0000_s176250" name="CS ChemDraw Drawing" r:id="rId3" imgW="2442600" imgH="1210680" progId="ChemDraw.Document.6.0">
                  <p:embed/>
                </p:oleObj>
              </mc:Choice>
              <mc:Fallback>
                <p:oleObj name="CS ChemDraw Drawing" r:id="rId3" imgW="2442600" imgH="1210680" progId="ChemDraw.Document.6.0">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75" y="1285875"/>
                        <a:ext cx="2571750" cy="127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5" name="Object 3"/>
          <p:cNvGraphicFramePr>
            <a:graphicFrameLocks noChangeAspect="1"/>
          </p:cNvGraphicFramePr>
          <p:nvPr/>
        </p:nvGraphicFramePr>
        <p:xfrm>
          <a:off x="1006475" y="2357438"/>
          <a:ext cx="2636838" cy="1306512"/>
        </p:xfrm>
        <a:graphic>
          <a:graphicData uri="http://schemas.openxmlformats.org/presentationml/2006/ole">
            <mc:AlternateContent xmlns:mc="http://schemas.openxmlformats.org/markup-compatibility/2006">
              <mc:Choice xmlns:v="urn:schemas-microsoft-com:vml" Requires="v">
                <p:oleObj spid="_x0000_s176251" name="CS ChemDraw Drawing" r:id="rId5" imgW="2440800" imgH="1210680" progId="ChemDraw.Document.6.0">
                  <p:embed/>
                </p:oleObj>
              </mc:Choice>
              <mc:Fallback>
                <p:oleObj name="CS ChemDraw Drawing" r:id="rId5" imgW="2440800" imgH="1210680" progId="ChemDraw.Document.6.0">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6475" y="2357438"/>
                        <a:ext cx="2636838" cy="1306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6" name="Object 4"/>
          <p:cNvGraphicFramePr>
            <a:graphicFrameLocks noChangeAspect="1"/>
          </p:cNvGraphicFramePr>
          <p:nvPr/>
        </p:nvGraphicFramePr>
        <p:xfrm>
          <a:off x="285750" y="3429000"/>
          <a:ext cx="2636838" cy="1308100"/>
        </p:xfrm>
        <a:graphic>
          <a:graphicData uri="http://schemas.openxmlformats.org/presentationml/2006/ole">
            <mc:AlternateContent xmlns:mc="http://schemas.openxmlformats.org/markup-compatibility/2006">
              <mc:Choice xmlns:v="urn:schemas-microsoft-com:vml" Requires="v">
                <p:oleObj spid="_x0000_s176252" name="CS ChemDraw Drawing" r:id="rId7" imgW="2440800" imgH="1210680" progId="ChemDraw.Document.6.0">
                  <p:embed/>
                </p:oleObj>
              </mc:Choice>
              <mc:Fallback>
                <p:oleObj name="CS ChemDraw Drawing" r:id="rId7" imgW="2440800" imgH="1210680" progId="ChemDraw.Document.6.0">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5750" y="3429000"/>
                        <a:ext cx="2636838"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7" name="Object 5"/>
          <p:cNvGraphicFramePr>
            <a:graphicFrameLocks noChangeAspect="1"/>
          </p:cNvGraphicFramePr>
          <p:nvPr/>
        </p:nvGraphicFramePr>
        <p:xfrm>
          <a:off x="1074738" y="4572000"/>
          <a:ext cx="2711450" cy="1339850"/>
        </p:xfrm>
        <a:graphic>
          <a:graphicData uri="http://schemas.openxmlformats.org/presentationml/2006/ole">
            <mc:AlternateContent xmlns:mc="http://schemas.openxmlformats.org/markup-compatibility/2006">
              <mc:Choice xmlns:v="urn:schemas-microsoft-com:vml" Requires="v">
                <p:oleObj spid="_x0000_s176253" name="CS ChemDraw Drawing" r:id="rId9" imgW="2442600" imgH="1207080" progId="ChemDraw.Document.6.0">
                  <p:embed/>
                </p:oleObj>
              </mc:Choice>
              <mc:Fallback>
                <p:oleObj name="CS ChemDraw Drawing" r:id="rId9" imgW="2442600" imgH="1207080" progId="ChemDraw.Document.6.0">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74738" y="4572000"/>
                        <a:ext cx="2711450" cy="133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8" name="Object 6"/>
          <p:cNvGraphicFramePr>
            <a:graphicFrameLocks noChangeAspect="1"/>
          </p:cNvGraphicFramePr>
          <p:nvPr/>
        </p:nvGraphicFramePr>
        <p:xfrm>
          <a:off x="6357950" y="1357298"/>
          <a:ext cx="2616200" cy="1296987"/>
        </p:xfrm>
        <a:graphic>
          <a:graphicData uri="http://schemas.openxmlformats.org/presentationml/2006/ole">
            <mc:AlternateContent xmlns:mc="http://schemas.openxmlformats.org/markup-compatibility/2006">
              <mc:Choice xmlns:v="urn:schemas-microsoft-com:vml" Requires="v">
                <p:oleObj spid="_x0000_s176254" name="CS ChemDraw Drawing" r:id="rId11" imgW="2440800" imgH="1210680" progId="ChemDraw.Document.6.0">
                  <p:embed/>
                </p:oleObj>
              </mc:Choice>
              <mc:Fallback>
                <p:oleObj name="CS ChemDraw Drawing" r:id="rId11" imgW="2440800" imgH="1210680" progId="ChemDraw.Document.6.0">
                  <p:embed/>
                  <p:pic>
                    <p:nvPicPr>
                      <p:cNvPr id="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57950" y="1357298"/>
                        <a:ext cx="2616200" cy="129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9" name="Object 7"/>
          <p:cNvGraphicFramePr>
            <a:graphicFrameLocks noChangeAspect="1"/>
          </p:cNvGraphicFramePr>
          <p:nvPr/>
        </p:nvGraphicFramePr>
        <p:xfrm>
          <a:off x="4572000" y="2500313"/>
          <a:ext cx="2636838" cy="1308100"/>
        </p:xfrm>
        <a:graphic>
          <a:graphicData uri="http://schemas.openxmlformats.org/presentationml/2006/ole">
            <mc:AlternateContent xmlns:mc="http://schemas.openxmlformats.org/markup-compatibility/2006">
              <mc:Choice xmlns:v="urn:schemas-microsoft-com:vml" Requires="v">
                <p:oleObj spid="_x0000_s176255" name="CS ChemDraw Drawing" r:id="rId13" imgW="2440800" imgH="1210680" progId="ChemDraw.Document.6.0">
                  <p:embed/>
                </p:oleObj>
              </mc:Choice>
              <mc:Fallback>
                <p:oleObj name="CS ChemDraw Drawing" r:id="rId13" imgW="2440800" imgH="1210680" progId="ChemDraw.Document.6.0">
                  <p:embed/>
                  <p:pic>
                    <p:nvPicPr>
                      <p:cNvPr id="0"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72000" y="2500313"/>
                        <a:ext cx="2636838"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40" name="Object 8"/>
          <p:cNvGraphicFramePr>
            <a:graphicFrameLocks noChangeAspect="1"/>
          </p:cNvGraphicFramePr>
          <p:nvPr/>
        </p:nvGraphicFramePr>
        <p:xfrm>
          <a:off x="6148388" y="3571875"/>
          <a:ext cx="2638425" cy="1308100"/>
        </p:xfrm>
        <a:graphic>
          <a:graphicData uri="http://schemas.openxmlformats.org/presentationml/2006/ole">
            <mc:AlternateContent xmlns:mc="http://schemas.openxmlformats.org/markup-compatibility/2006">
              <mc:Choice xmlns:v="urn:schemas-microsoft-com:vml" Requires="v">
                <p:oleObj spid="_x0000_s176256" name="CS ChemDraw Drawing" r:id="rId15" imgW="2442600" imgH="1210680" progId="ChemDraw.Document.6.0">
                  <p:embed/>
                </p:oleObj>
              </mc:Choice>
              <mc:Fallback>
                <p:oleObj name="CS ChemDraw Drawing" r:id="rId15" imgW="2442600" imgH="1210680" progId="ChemDraw.Document.6.0">
                  <p:embed/>
                  <p:pic>
                    <p:nvPicPr>
                      <p:cNvPr id="0" name="Object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148388" y="3571875"/>
                        <a:ext cx="2638425"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41" name="Object 9"/>
          <p:cNvGraphicFramePr>
            <a:graphicFrameLocks noChangeAspect="1"/>
          </p:cNvGraphicFramePr>
          <p:nvPr/>
        </p:nvGraphicFramePr>
        <p:xfrm>
          <a:off x="4643438" y="4500563"/>
          <a:ext cx="2636837" cy="1308100"/>
        </p:xfrm>
        <a:graphic>
          <a:graphicData uri="http://schemas.openxmlformats.org/presentationml/2006/ole">
            <mc:AlternateContent xmlns:mc="http://schemas.openxmlformats.org/markup-compatibility/2006">
              <mc:Choice xmlns:v="urn:schemas-microsoft-com:vml" Requires="v">
                <p:oleObj spid="_x0000_s176257" name="CS ChemDraw Drawing" r:id="rId17" imgW="2440800" imgH="1210680" progId="ChemDraw.Document.6.0">
                  <p:embed/>
                </p:oleObj>
              </mc:Choice>
              <mc:Fallback>
                <p:oleObj name="CS ChemDraw Drawing" r:id="rId17" imgW="2440800" imgH="1210680" progId="ChemDraw.Document.6.0">
                  <p:embed/>
                  <p:pic>
                    <p:nvPicPr>
                      <p:cNvPr id="0" name="Object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643438" y="4500563"/>
                        <a:ext cx="2636837"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43" name="ZoneTexte 10"/>
          <p:cNvSpPr txBox="1">
            <a:spLocks noChangeArrowheads="1"/>
          </p:cNvSpPr>
          <p:nvPr/>
        </p:nvSpPr>
        <p:spPr bwMode="auto">
          <a:xfrm>
            <a:off x="1259633" y="6000750"/>
            <a:ext cx="6241326" cy="369332"/>
          </a:xfrm>
          <a:prstGeom prst="rect">
            <a:avLst/>
          </a:prstGeom>
          <a:noFill/>
          <a:ln w="9525">
            <a:noFill/>
            <a:miter lim="800000"/>
            <a:headEnd/>
            <a:tailEnd/>
          </a:ln>
        </p:spPr>
        <p:txBody>
          <a:bodyPr wrap="square">
            <a:spAutoFit/>
          </a:bodyPr>
          <a:lstStyle/>
          <a:p>
            <a:r>
              <a:rPr lang="fr-FR" dirty="0" smtClean="0"/>
              <a:t>Ces composés sont instables</a:t>
            </a:r>
            <a:r>
              <a:rPr lang="fr-FR" dirty="0"/>
              <a:t>, </a:t>
            </a:r>
            <a:r>
              <a:rPr lang="fr-FR" dirty="0" smtClean="0"/>
              <a:t>sensible </a:t>
            </a:r>
            <a:r>
              <a:rPr lang="fr-FR" dirty="0"/>
              <a:t>à l’hydrolyse.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ChangeArrowheads="1"/>
          </p:cNvSpPr>
          <p:nvPr/>
        </p:nvSpPr>
        <p:spPr bwMode="auto">
          <a:xfrm>
            <a:off x="0" y="1900238"/>
            <a:ext cx="9144000" cy="0"/>
          </a:xfrm>
          <a:prstGeom prst="rect">
            <a:avLst/>
          </a:prstGeom>
          <a:noFill/>
          <a:ln w="9525">
            <a:noFill/>
            <a:miter lim="800000"/>
            <a:headEnd/>
            <a:tailEnd/>
          </a:ln>
        </p:spPr>
        <p:txBody>
          <a:bodyPr wrap="none" anchor="ctr">
            <a:spAutoFit/>
          </a:bodyPr>
          <a:lstStyle/>
          <a:p>
            <a:endParaRPr lang="fr-FR"/>
          </a:p>
        </p:txBody>
      </p:sp>
      <p:sp>
        <p:nvSpPr>
          <p:cNvPr id="19460" name="Rectangle 3"/>
          <p:cNvSpPr>
            <a:spLocks noChangeArrowheads="1"/>
          </p:cNvSpPr>
          <p:nvPr/>
        </p:nvSpPr>
        <p:spPr bwMode="auto">
          <a:xfrm>
            <a:off x="0" y="2395538"/>
            <a:ext cx="9144000" cy="0"/>
          </a:xfrm>
          <a:prstGeom prst="rect">
            <a:avLst/>
          </a:prstGeom>
          <a:noFill/>
          <a:ln w="9525">
            <a:noFill/>
            <a:miter lim="800000"/>
            <a:headEnd/>
            <a:tailEnd/>
          </a:ln>
        </p:spPr>
        <p:txBody>
          <a:bodyPr wrap="none" anchor="ctr">
            <a:spAutoFit/>
          </a:bodyPr>
          <a:lstStyle/>
          <a:p>
            <a:endParaRPr lang="fr-FR"/>
          </a:p>
        </p:txBody>
      </p:sp>
      <p:sp>
        <p:nvSpPr>
          <p:cNvPr id="19461" name="Rectangle 4"/>
          <p:cNvSpPr>
            <a:spLocks noChangeArrowheads="1"/>
          </p:cNvSpPr>
          <p:nvPr/>
        </p:nvSpPr>
        <p:spPr bwMode="auto">
          <a:xfrm>
            <a:off x="0" y="2695575"/>
            <a:ext cx="9144000" cy="0"/>
          </a:xfrm>
          <a:prstGeom prst="rect">
            <a:avLst/>
          </a:prstGeom>
          <a:noFill/>
          <a:ln w="9525">
            <a:noFill/>
            <a:miter lim="800000"/>
            <a:headEnd/>
            <a:tailEnd/>
          </a:ln>
        </p:spPr>
        <p:txBody>
          <a:bodyPr wrap="none" anchor="ctr">
            <a:spAutoFit/>
          </a:bodyPr>
          <a:lstStyle/>
          <a:p>
            <a:endParaRPr lang="fr-FR"/>
          </a:p>
        </p:txBody>
      </p:sp>
      <p:sp>
        <p:nvSpPr>
          <p:cNvPr id="19462" name="Rectangle 5"/>
          <p:cNvSpPr>
            <a:spLocks noChangeArrowheads="1"/>
          </p:cNvSpPr>
          <p:nvPr/>
        </p:nvSpPr>
        <p:spPr bwMode="auto">
          <a:xfrm>
            <a:off x="0" y="2981325"/>
            <a:ext cx="9144000" cy="0"/>
          </a:xfrm>
          <a:prstGeom prst="rect">
            <a:avLst/>
          </a:prstGeom>
          <a:noFill/>
          <a:ln w="9525">
            <a:noFill/>
            <a:miter lim="800000"/>
            <a:headEnd/>
            <a:tailEnd/>
          </a:ln>
        </p:spPr>
        <p:txBody>
          <a:bodyPr wrap="none" anchor="ctr">
            <a:spAutoFit/>
          </a:bodyPr>
          <a:lstStyle/>
          <a:p>
            <a:endParaRPr lang="fr-FR"/>
          </a:p>
        </p:txBody>
      </p:sp>
      <p:sp>
        <p:nvSpPr>
          <p:cNvPr id="19463" name="Rectangle 7"/>
          <p:cNvSpPr>
            <a:spLocks noChangeArrowheads="1"/>
          </p:cNvSpPr>
          <p:nvPr/>
        </p:nvSpPr>
        <p:spPr bwMode="auto">
          <a:xfrm>
            <a:off x="0" y="2633663"/>
            <a:ext cx="9144000" cy="0"/>
          </a:xfrm>
          <a:prstGeom prst="rect">
            <a:avLst/>
          </a:prstGeom>
          <a:noFill/>
          <a:ln w="9525">
            <a:noFill/>
            <a:miter lim="800000"/>
            <a:headEnd/>
            <a:tailEnd/>
          </a:ln>
        </p:spPr>
        <p:txBody>
          <a:bodyPr wrap="none" anchor="ctr">
            <a:spAutoFit/>
          </a:bodyPr>
          <a:lstStyle/>
          <a:p>
            <a:endParaRPr lang="fr-FR"/>
          </a:p>
        </p:txBody>
      </p:sp>
      <p:sp>
        <p:nvSpPr>
          <p:cNvPr id="19464" name="Rectangle 10"/>
          <p:cNvSpPr>
            <a:spLocks noChangeArrowheads="1"/>
          </p:cNvSpPr>
          <p:nvPr/>
        </p:nvSpPr>
        <p:spPr bwMode="auto">
          <a:xfrm>
            <a:off x="0" y="1947863"/>
            <a:ext cx="9144000" cy="0"/>
          </a:xfrm>
          <a:prstGeom prst="rect">
            <a:avLst/>
          </a:prstGeom>
          <a:noFill/>
          <a:ln w="9525">
            <a:noFill/>
            <a:miter lim="800000"/>
            <a:headEnd/>
            <a:tailEnd/>
          </a:ln>
        </p:spPr>
        <p:txBody>
          <a:bodyPr wrap="none" anchor="ctr">
            <a:spAutoFit/>
          </a:bodyPr>
          <a:lstStyle/>
          <a:p>
            <a:endParaRPr lang="fr-FR"/>
          </a:p>
        </p:txBody>
      </p:sp>
      <p:graphicFrame>
        <p:nvGraphicFramePr>
          <p:cNvPr id="19458" name="Object 9"/>
          <p:cNvGraphicFramePr>
            <a:graphicFrameLocks noChangeAspect="1"/>
          </p:cNvGraphicFramePr>
          <p:nvPr>
            <p:extLst>
              <p:ext uri="{D42A27DB-BD31-4B8C-83A1-F6EECF244321}">
                <p14:modId xmlns:p14="http://schemas.microsoft.com/office/powerpoint/2010/main" val="605591706"/>
              </p:ext>
            </p:extLst>
          </p:nvPr>
        </p:nvGraphicFramePr>
        <p:xfrm>
          <a:off x="2643188" y="2734592"/>
          <a:ext cx="3328987" cy="3214688"/>
        </p:xfrm>
        <a:graphic>
          <a:graphicData uri="http://schemas.openxmlformats.org/presentationml/2006/ole">
            <mc:AlternateContent xmlns:mc="http://schemas.openxmlformats.org/markup-compatibility/2006">
              <mc:Choice xmlns:v="urn:schemas-microsoft-com:vml" Requires="v">
                <p:oleObj spid="_x0000_s19602" name="CS ChemDraw Drawing" r:id="rId3" imgW="5235361" imgH="5077321" progId="ChemDraw.Document.6.0">
                  <p:embed/>
                </p:oleObj>
              </mc:Choice>
              <mc:Fallback>
                <p:oleObj name="CS ChemDraw Drawing" r:id="rId3" imgW="5235361" imgH="5077321" progId="ChemDraw.Document.6.0">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3188" y="2734592"/>
                        <a:ext cx="3328987" cy="3214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465" name="Text Box 11"/>
          <p:cNvSpPr txBox="1">
            <a:spLocks noChangeArrowheads="1"/>
          </p:cNvSpPr>
          <p:nvPr/>
        </p:nvSpPr>
        <p:spPr bwMode="auto">
          <a:xfrm>
            <a:off x="71438" y="5786454"/>
            <a:ext cx="8965058" cy="830997"/>
          </a:xfrm>
          <a:prstGeom prst="rect">
            <a:avLst/>
          </a:prstGeom>
          <a:noFill/>
          <a:ln w="9525">
            <a:noFill/>
            <a:miter lim="800000"/>
            <a:headEnd/>
            <a:tailEnd/>
          </a:ln>
        </p:spPr>
        <p:txBody>
          <a:bodyPr wrap="square">
            <a:spAutoFit/>
          </a:bodyPr>
          <a:lstStyle/>
          <a:p>
            <a:pPr>
              <a:spcBef>
                <a:spcPct val="50000"/>
              </a:spcBef>
            </a:pPr>
            <a:r>
              <a:rPr lang="fr-FR" sz="1600" dirty="0" smtClean="0"/>
              <a:t>Cette association est un mode </a:t>
            </a:r>
            <a:r>
              <a:rPr lang="fr-FR" sz="1600" dirty="0"/>
              <a:t>de concentration naturel, autre que l’évaporation. </a:t>
            </a:r>
            <a:r>
              <a:rPr lang="fr-FR" sz="1600" dirty="0" smtClean="0"/>
              <a:t>Cela  peut être  considéré comme un gabarit organisant les NTP. Un processus subséquent (encore inconnu) pourrait avoir conduit à leur condensation en ARN/ADN...à suivre...</a:t>
            </a:r>
            <a:endParaRPr lang="fr-FR" sz="1600" dirty="0"/>
          </a:p>
        </p:txBody>
      </p:sp>
      <p:sp>
        <p:nvSpPr>
          <p:cNvPr id="19466" name="Titre 9"/>
          <p:cNvSpPr>
            <a:spLocks noGrp="1"/>
          </p:cNvSpPr>
          <p:nvPr>
            <p:ph type="title"/>
          </p:nvPr>
        </p:nvSpPr>
        <p:spPr>
          <a:xfrm>
            <a:off x="0" y="214312"/>
            <a:ext cx="9143999" cy="2638623"/>
          </a:xfrm>
        </p:spPr>
        <p:txBody>
          <a:bodyPr/>
          <a:lstStyle/>
          <a:p>
            <a:pPr algn="l"/>
            <a:r>
              <a:rPr lang="fr-FR" sz="1800" dirty="0" smtClean="0"/>
              <a:t>Notre groupe (H. Cottet et al) a montré que L’ATP (anionique) pris comme modèle et par extension les NTP s’associent (interactions ioniques) avec des peptides globulaires cationique (les </a:t>
            </a:r>
            <a:r>
              <a:rPr lang="fr-FR" sz="1800" dirty="0" err="1" smtClean="0"/>
              <a:t>DendriGraft</a:t>
            </a:r>
            <a:r>
              <a:rPr lang="fr-FR" sz="1800" dirty="0" smtClean="0"/>
              <a:t> de Lysine ont été utilisés comme modèles) avec des constantes </a:t>
            </a:r>
            <a:r>
              <a:rPr lang="fr-FR" sz="1800" dirty="0"/>
              <a:t>d’affinité </a:t>
            </a:r>
            <a:r>
              <a:rPr lang="fr-FR" sz="1800" dirty="0" smtClean="0"/>
              <a:t>considérables (</a:t>
            </a:r>
            <a:r>
              <a:rPr lang="fr-FR" sz="1800" dirty="0" err="1"/>
              <a:t>K</a:t>
            </a:r>
            <a:r>
              <a:rPr lang="fr-FR" sz="1800" baseline="-25000" dirty="0" err="1"/>
              <a:t>affin</a:t>
            </a:r>
            <a:r>
              <a:rPr lang="fr-FR" sz="1800" dirty="0"/>
              <a:t> &gt; 10</a:t>
            </a:r>
            <a:r>
              <a:rPr lang="fr-FR" sz="1800" baseline="30000" dirty="0"/>
              <a:t>6</a:t>
            </a:r>
            <a:r>
              <a:rPr lang="fr-FR" sz="1800" dirty="0"/>
              <a:t> mole</a:t>
            </a:r>
            <a:r>
              <a:rPr lang="fr-FR" sz="1800" baseline="30000" dirty="0"/>
              <a:t>-1</a:t>
            </a:r>
            <a:r>
              <a:rPr lang="fr-FR" sz="1800" dirty="0"/>
              <a:t>). </a:t>
            </a:r>
            <a:r>
              <a:rPr lang="fr-FR" sz="1800" dirty="0" smtClean="0"/>
              <a:t/>
            </a:r>
            <a:br>
              <a:rPr lang="fr-FR" sz="1800" dirty="0" smtClean="0"/>
            </a:br>
            <a:r>
              <a:rPr lang="en-GB" sz="1200" dirty="0" smtClean="0"/>
              <a:t>Zou T, Oukacine F, Le </a:t>
            </a:r>
            <a:r>
              <a:rPr lang="en-GB" sz="1200" dirty="0" err="1" smtClean="0"/>
              <a:t>Saux</a:t>
            </a:r>
            <a:r>
              <a:rPr lang="en-GB" sz="1200" dirty="0" smtClean="0"/>
              <a:t> T, H Cottet Anal </a:t>
            </a:r>
            <a:r>
              <a:rPr lang="en-GB" sz="1200" dirty="0" err="1" smtClean="0"/>
              <a:t>Chem</a:t>
            </a:r>
            <a:r>
              <a:rPr lang="en-GB" sz="1200" dirty="0" smtClean="0"/>
              <a:t> (2010) 82-(17)7362-7368. </a:t>
            </a:r>
            <a:r>
              <a:rPr lang="en-GB" sz="1200" dirty="0" smtClean="0">
                <a:hlinkClick r:id="rId5" action="ppaction://hlinkfile"/>
              </a:rPr>
              <a:t>article 10</a:t>
            </a:r>
            <a:r>
              <a:rPr lang="en-GB" sz="1200" dirty="0" smtClean="0"/>
              <a:t/>
            </a:r>
            <a:br>
              <a:rPr lang="en-GB" sz="1200" dirty="0" smtClean="0"/>
            </a:br>
            <a:r>
              <a:rPr lang="en-GB" sz="1600" dirty="0" smtClean="0"/>
              <a:t/>
            </a:r>
            <a:br>
              <a:rPr lang="en-GB" sz="1600" dirty="0" smtClean="0"/>
            </a:br>
            <a:r>
              <a:rPr lang="en-GB" sz="1600" dirty="0" smtClean="0"/>
              <a:t>Notre </a:t>
            </a:r>
            <a:r>
              <a:rPr lang="en-GB" sz="1600" dirty="0" err="1" smtClean="0"/>
              <a:t>groupe</a:t>
            </a:r>
            <a:r>
              <a:rPr lang="en-GB" sz="1600" dirty="0"/>
              <a:t> </a:t>
            </a:r>
            <a:r>
              <a:rPr lang="en-GB" sz="1600" dirty="0" smtClean="0"/>
              <a:t>(L</a:t>
            </a:r>
            <a:r>
              <a:rPr lang="en-GB" sz="1600" dirty="0"/>
              <a:t>. Garrelly, C. Faye </a:t>
            </a:r>
            <a:r>
              <a:rPr lang="en-GB" sz="1600" dirty="0" err="1"/>
              <a:t>résultats</a:t>
            </a:r>
            <a:r>
              <a:rPr lang="en-GB" sz="1600" dirty="0"/>
              <a:t> non </a:t>
            </a:r>
            <a:r>
              <a:rPr lang="en-GB" sz="1600" dirty="0" err="1" smtClean="0"/>
              <a:t>publiés</a:t>
            </a:r>
            <a:r>
              <a:rPr lang="en-GB" sz="1600" dirty="0" smtClean="0"/>
              <a:t>) a </a:t>
            </a:r>
            <a:r>
              <a:rPr lang="en-GB" sz="1600" dirty="0" err="1" smtClean="0"/>
              <a:t>également</a:t>
            </a:r>
            <a:r>
              <a:rPr lang="en-GB" sz="1600" dirty="0" smtClean="0"/>
              <a:t> </a:t>
            </a:r>
            <a:r>
              <a:rPr lang="en-GB" sz="1600" dirty="0" err="1" smtClean="0"/>
              <a:t>montré</a:t>
            </a:r>
            <a:r>
              <a:rPr lang="en-GB" sz="1600" dirty="0" smtClean="0"/>
              <a:t> </a:t>
            </a:r>
            <a:r>
              <a:rPr lang="en-GB" sz="1600" dirty="0" err="1" smtClean="0"/>
              <a:t>que</a:t>
            </a:r>
            <a:r>
              <a:rPr lang="en-GB" sz="1600" dirty="0" smtClean="0"/>
              <a:t> </a:t>
            </a:r>
            <a:r>
              <a:rPr lang="fr-FR" sz="1600" dirty="0" smtClean="0"/>
              <a:t>L’ATP réputé instable dans l’eau est au contraire stable pendant des mois à &lt; 30°C</a:t>
            </a:r>
            <a:r>
              <a:rPr lang="fr-FR" sz="1600" dirty="0"/>
              <a:t> </a:t>
            </a:r>
            <a:r>
              <a:rPr lang="fr-FR" sz="1600" dirty="0" smtClean="0"/>
              <a:t>lorsqu’il est associé à ces mêmes poly lysines dendritiques.</a:t>
            </a:r>
            <a:endParaRPr lang="fr-FR" sz="40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re 5"/>
          <p:cNvSpPr>
            <a:spLocks noGrp="1"/>
          </p:cNvSpPr>
          <p:nvPr>
            <p:ph type="title"/>
          </p:nvPr>
        </p:nvSpPr>
        <p:spPr/>
        <p:txBody>
          <a:bodyPr/>
          <a:lstStyle/>
          <a:p>
            <a:pPr marL="342900" indent="-342900"/>
            <a:r>
              <a:rPr lang="fr-FR" sz="2800" smtClean="0"/>
              <a:t>Exo planètes,</a:t>
            </a:r>
            <a:br>
              <a:rPr lang="fr-FR" sz="2800" smtClean="0"/>
            </a:br>
            <a:endParaRPr lang="fr-FR" sz="2000" smtClean="0"/>
          </a:p>
        </p:txBody>
      </p:sp>
      <p:sp>
        <p:nvSpPr>
          <p:cNvPr id="26627" name="Espace réservé du texte 4"/>
          <p:cNvSpPr>
            <a:spLocks noGrp="1"/>
          </p:cNvSpPr>
          <p:nvPr>
            <p:ph sz="half" idx="1"/>
          </p:nvPr>
        </p:nvSpPr>
        <p:spPr/>
        <p:txBody>
          <a:bodyPr/>
          <a:lstStyle/>
          <a:p>
            <a:pPr marL="179388" lvl="2">
              <a:buFontTx/>
              <a:buNone/>
            </a:pPr>
            <a:r>
              <a:rPr lang="fr-FR" sz="2400" dirty="0" smtClean="0">
                <a:solidFill>
                  <a:srgbClr val="FF0000"/>
                </a:solidFill>
              </a:rPr>
              <a:t>« somme nous seuls dans l’univers ? »</a:t>
            </a:r>
            <a:endParaRPr lang="fr-FR" sz="3200" dirty="0" smtClean="0"/>
          </a:p>
        </p:txBody>
      </p:sp>
      <p:sp>
        <p:nvSpPr>
          <p:cNvPr id="26628" name="Espace réservé du contenu 5"/>
          <p:cNvSpPr>
            <a:spLocks noGrp="1"/>
          </p:cNvSpPr>
          <p:nvPr>
            <p:ph sz="half" idx="2"/>
          </p:nvPr>
        </p:nvSpPr>
        <p:spPr>
          <a:xfrm>
            <a:off x="4572000" y="1600200"/>
            <a:ext cx="4429156" cy="4525963"/>
          </a:xfrm>
        </p:spPr>
        <p:txBody>
          <a:bodyPr/>
          <a:lstStyle/>
          <a:p>
            <a:pPr>
              <a:buFontTx/>
              <a:buNone/>
            </a:pPr>
            <a:r>
              <a:rPr lang="fr-FR" sz="2400" dirty="0" smtClean="0"/>
              <a:t/>
            </a:r>
            <a:br>
              <a:rPr lang="fr-FR" sz="2400" dirty="0" smtClean="0"/>
            </a:br>
            <a:r>
              <a:rPr lang="fr-FR" sz="2400" dirty="0" smtClean="0"/>
              <a:t>Une réponse positive ouvrirait l’horizon de l’humanité entière, </a:t>
            </a:r>
          </a:p>
          <a:p>
            <a:pPr>
              <a:buFontTx/>
              <a:buNone/>
            </a:pPr>
            <a:endParaRPr lang="fr-FR" sz="2400" dirty="0" smtClean="0"/>
          </a:p>
          <a:p>
            <a:pPr>
              <a:buFontTx/>
              <a:buNone/>
            </a:pPr>
            <a:r>
              <a:rPr lang="fr-FR" sz="2400" dirty="0" smtClean="0"/>
              <a:t>		</a:t>
            </a:r>
          </a:p>
          <a:p>
            <a:pPr>
              <a:buFontTx/>
              <a:buNone/>
            </a:pPr>
            <a:r>
              <a:rPr lang="fr-FR" sz="2400" dirty="0" smtClean="0"/>
              <a:t>	mais ne dirait pas comment la </a:t>
            </a:r>
            <a:r>
              <a:rPr lang="fr-FR" sz="2400" dirty="0"/>
              <a:t>vie a pu naître </a:t>
            </a:r>
            <a:r>
              <a:rPr lang="fr-FR" sz="2400" dirty="0" smtClean="0"/>
              <a:t>ici ou ailleurs </a:t>
            </a:r>
            <a:r>
              <a:rPr lang="fr-FR" sz="2400" dirty="0"/>
              <a:t>.</a:t>
            </a:r>
            <a:endParaRPr lang="fr-FR" sz="2400" dirty="0" smtClean="0"/>
          </a:p>
        </p:txBody>
      </p:sp>
      <p:pic>
        <p:nvPicPr>
          <p:cNvPr id="26629" name="Image 2" descr="galaxie-terre1.jpg"/>
          <p:cNvPicPr>
            <a:picLocks noChangeAspect="1"/>
          </p:cNvPicPr>
          <p:nvPr/>
        </p:nvPicPr>
        <p:blipFill>
          <a:blip r:embed="rId2"/>
          <a:srcRect/>
          <a:stretch>
            <a:fillRect/>
          </a:stretch>
        </p:blipFill>
        <p:spPr bwMode="auto">
          <a:xfrm>
            <a:off x="428625" y="3071813"/>
            <a:ext cx="4000500" cy="3000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9" name="Rectangle 2"/>
          <p:cNvSpPr>
            <a:spLocks noChangeArrowheads="1"/>
          </p:cNvSpPr>
          <p:nvPr/>
        </p:nvSpPr>
        <p:spPr bwMode="auto">
          <a:xfrm>
            <a:off x="0" y="1900238"/>
            <a:ext cx="9144000" cy="0"/>
          </a:xfrm>
          <a:prstGeom prst="rect">
            <a:avLst/>
          </a:prstGeom>
          <a:noFill/>
          <a:ln w="9525">
            <a:noFill/>
            <a:miter lim="800000"/>
            <a:headEnd/>
            <a:tailEnd/>
          </a:ln>
        </p:spPr>
        <p:txBody>
          <a:bodyPr wrap="none" anchor="ctr">
            <a:spAutoFit/>
          </a:bodyPr>
          <a:lstStyle/>
          <a:p>
            <a:endParaRPr lang="fr-FR"/>
          </a:p>
        </p:txBody>
      </p:sp>
      <p:graphicFrame>
        <p:nvGraphicFramePr>
          <p:cNvPr id="20491" name="Object 11"/>
          <p:cNvGraphicFramePr>
            <a:graphicFrameLocks noChangeAspect="1"/>
          </p:cNvGraphicFramePr>
          <p:nvPr/>
        </p:nvGraphicFramePr>
        <p:xfrm>
          <a:off x="79406" y="1860574"/>
          <a:ext cx="8993188" cy="4997450"/>
        </p:xfrm>
        <a:graphic>
          <a:graphicData uri="http://schemas.openxmlformats.org/presentationml/2006/ole">
            <mc:AlternateContent xmlns:mc="http://schemas.openxmlformats.org/markup-compatibility/2006">
              <mc:Choice xmlns:v="urn:schemas-microsoft-com:vml" Requires="v">
                <p:oleObj spid="_x0000_s20633" name="CS ChemDraw Drawing" r:id="rId3" imgW="9010440" imgH="5007240" progId="ChemDraw.Document.6.0">
                  <p:embed/>
                </p:oleObj>
              </mc:Choice>
              <mc:Fallback>
                <p:oleObj name="CS ChemDraw Drawing" r:id="rId3" imgW="9010440" imgH="5007240" progId="ChemDraw.Document.6.0">
                  <p:embed/>
                  <p:pic>
                    <p:nvPicPr>
                      <p:cNvPr id="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406" y="1860574"/>
                        <a:ext cx="8993188" cy="499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 name="ZoneTexte 22"/>
          <p:cNvSpPr txBox="1"/>
          <p:nvPr/>
        </p:nvSpPr>
        <p:spPr>
          <a:xfrm>
            <a:off x="71438" y="142852"/>
            <a:ext cx="9001156" cy="646331"/>
          </a:xfrm>
          <a:prstGeom prst="rect">
            <a:avLst/>
          </a:prstGeom>
          <a:noFill/>
        </p:spPr>
        <p:txBody>
          <a:bodyPr wrap="square" rtlCol="0">
            <a:spAutoFit/>
          </a:bodyPr>
          <a:lstStyle/>
          <a:p>
            <a:r>
              <a:rPr lang="fr-FR" dirty="0" smtClean="0"/>
              <a:t>La pompe primaire apparait donc être au cœur d’un dispositif d’organisation de la matière inerte.</a:t>
            </a:r>
            <a:endParaRPr lang="fr-FR" dirty="0"/>
          </a:p>
        </p:txBody>
      </p:sp>
      <p:sp>
        <p:nvSpPr>
          <p:cNvPr id="24" name="ZoneTexte 23"/>
          <p:cNvSpPr txBox="1"/>
          <p:nvPr/>
        </p:nvSpPr>
        <p:spPr>
          <a:xfrm>
            <a:off x="214282" y="714356"/>
            <a:ext cx="8715436" cy="369332"/>
          </a:xfrm>
          <a:prstGeom prst="rect">
            <a:avLst/>
          </a:prstGeom>
          <a:noFill/>
        </p:spPr>
        <p:txBody>
          <a:bodyPr wrap="square" rtlCol="0">
            <a:spAutoFit/>
          </a:bodyPr>
          <a:lstStyle/>
          <a:p>
            <a:r>
              <a:rPr lang="en-GB" dirty="0" smtClean="0"/>
              <a:t>• 1	</a:t>
            </a:r>
            <a:r>
              <a:rPr lang="en-GB" dirty="0" err="1" smtClean="0"/>
              <a:t>C’est</a:t>
            </a:r>
            <a:r>
              <a:rPr lang="en-GB" dirty="0" smtClean="0"/>
              <a:t> la force </a:t>
            </a:r>
            <a:r>
              <a:rPr lang="en-GB" dirty="0" err="1" smtClean="0"/>
              <a:t>motrice</a:t>
            </a:r>
            <a:r>
              <a:rPr lang="en-GB" dirty="0" smtClean="0"/>
              <a:t> </a:t>
            </a:r>
            <a:r>
              <a:rPr lang="en-GB" dirty="0" err="1" smtClean="0"/>
              <a:t>du</a:t>
            </a:r>
            <a:r>
              <a:rPr lang="en-GB" dirty="0" smtClean="0"/>
              <a:t> </a:t>
            </a:r>
            <a:r>
              <a:rPr lang="en-GB" dirty="0" err="1" smtClean="0"/>
              <a:t>dispositif</a:t>
            </a:r>
            <a:r>
              <a:rPr lang="en-GB" dirty="0" smtClean="0"/>
              <a:t>.</a:t>
            </a:r>
            <a:endParaRPr lang="fr-FR" dirty="0"/>
          </a:p>
        </p:txBody>
      </p:sp>
      <p:sp>
        <p:nvSpPr>
          <p:cNvPr id="25" name="ZoneTexte 24"/>
          <p:cNvSpPr txBox="1"/>
          <p:nvPr/>
        </p:nvSpPr>
        <p:spPr>
          <a:xfrm>
            <a:off x="214282" y="714356"/>
            <a:ext cx="8501122" cy="369332"/>
          </a:xfrm>
          <a:prstGeom prst="rect">
            <a:avLst/>
          </a:prstGeom>
          <a:noFill/>
        </p:spPr>
        <p:txBody>
          <a:bodyPr wrap="square" rtlCol="0">
            <a:spAutoFit/>
          </a:bodyPr>
          <a:lstStyle/>
          <a:p>
            <a:r>
              <a:rPr lang="en-GB" dirty="0" smtClean="0"/>
              <a:t>• 2  Son </a:t>
            </a:r>
            <a:r>
              <a:rPr lang="en-GB" dirty="0" err="1" smtClean="0"/>
              <a:t>fonctionnement</a:t>
            </a:r>
            <a:r>
              <a:rPr lang="en-GB" dirty="0" smtClean="0"/>
              <a:t> </a:t>
            </a:r>
            <a:r>
              <a:rPr lang="en-GB" dirty="0" err="1" smtClean="0"/>
              <a:t>est</a:t>
            </a:r>
            <a:r>
              <a:rPr lang="en-GB" dirty="0" smtClean="0"/>
              <a:t>  simple et </a:t>
            </a:r>
            <a:r>
              <a:rPr lang="en-GB" dirty="0" err="1" smtClean="0"/>
              <a:t>naturel</a:t>
            </a:r>
            <a:r>
              <a:rPr lang="en-GB" dirty="0" smtClean="0"/>
              <a:t>.</a:t>
            </a:r>
            <a:endParaRPr lang="fr-FR" dirty="0"/>
          </a:p>
        </p:txBody>
      </p:sp>
      <p:sp>
        <p:nvSpPr>
          <p:cNvPr id="26" name="ZoneTexte 25"/>
          <p:cNvSpPr txBox="1"/>
          <p:nvPr/>
        </p:nvSpPr>
        <p:spPr>
          <a:xfrm>
            <a:off x="214282" y="714356"/>
            <a:ext cx="8429684" cy="369332"/>
          </a:xfrm>
          <a:prstGeom prst="rect">
            <a:avLst/>
          </a:prstGeom>
          <a:noFill/>
        </p:spPr>
        <p:txBody>
          <a:bodyPr wrap="square" rtlCol="0">
            <a:spAutoFit/>
          </a:bodyPr>
          <a:lstStyle/>
          <a:p>
            <a:r>
              <a:rPr lang="en-GB" dirty="0" smtClean="0"/>
              <a:t>• </a:t>
            </a:r>
            <a:r>
              <a:rPr lang="fr-FR" dirty="0" smtClean="0"/>
              <a:t>3  Les chemins réactionnels sont courts, et la matière est recyclée.</a:t>
            </a:r>
            <a:endParaRPr lang="fr-FR" dirty="0"/>
          </a:p>
        </p:txBody>
      </p:sp>
      <p:sp>
        <p:nvSpPr>
          <p:cNvPr id="48" name="ZoneTexte 47"/>
          <p:cNvSpPr txBox="1"/>
          <p:nvPr/>
        </p:nvSpPr>
        <p:spPr>
          <a:xfrm>
            <a:off x="214282" y="714356"/>
            <a:ext cx="8001056" cy="646331"/>
          </a:xfrm>
          <a:prstGeom prst="rect">
            <a:avLst/>
          </a:prstGeom>
          <a:noFill/>
        </p:spPr>
        <p:txBody>
          <a:bodyPr wrap="square" rtlCol="0">
            <a:spAutoFit/>
          </a:bodyPr>
          <a:lstStyle/>
          <a:p>
            <a:r>
              <a:rPr lang="en-GB" dirty="0" smtClean="0"/>
              <a:t>• 4	</a:t>
            </a:r>
            <a:r>
              <a:rPr lang="en-GB" dirty="0" err="1" smtClean="0"/>
              <a:t>Chaque</a:t>
            </a:r>
            <a:r>
              <a:rPr lang="en-GB" dirty="0" smtClean="0"/>
              <a:t> jour la </a:t>
            </a:r>
            <a:r>
              <a:rPr lang="en-GB" dirty="0" err="1" smtClean="0"/>
              <a:t>pompe</a:t>
            </a:r>
            <a:r>
              <a:rPr lang="en-GB" dirty="0" smtClean="0"/>
              <a:t> </a:t>
            </a:r>
            <a:r>
              <a:rPr lang="en-GB" dirty="0" err="1" smtClean="0"/>
              <a:t>primaire</a:t>
            </a:r>
            <a:r>
              <a:rPr lang="en-GB" dirty="0" smtClean="0"/>
              <a:t> </a:t>
            </a:r>
            <a:r>
              <a:rPr lang="en-GB" dirty="0" err="1" smtClean="0"/>
              <a:t>construit</a:t>
            </a:r>
            <a:r>
              <a:rPr lang="en-GB" dirty="0" smtClean="0"/>
              <a:t> des </a:t>
            </a:r>
            <a:r>
              <a:rPr lang="en-GB" dirty="0" err="1" smtClean="0"/>
              <a:t>NCA</a:t>
            </a:r>
            <a:r>
              <a:rPr lang="en-GB" dirty="0" smtClean="0"/>
              <a:t> et au </a:t>
            </a:r>
            <a:r>
              <a:rPr lang="en-GB" dirty="0" err="1" smtClean="0"/>
              <a:t>delà</a:t>
            </a:r>
            <a:r>
              <a:rPr lang="en-GB" dirty="0" smtClean="0"/>
              <a:t> des peptides </a:t>
            </a:r>
            <a:r>
              <a:rPr lang="en-GB" dirty="0" err="1" smtClean="0"/>
              <a:t>dendritiques</a:t>
            </a:r>
            <a:r>
              <a:rPr lang="en-GB" dirty="0" smtClean="0"/>
              <a:t>.</a:t>
            </a:r>
            <a:endParaRPr lang="fr-FR" dirty="0"/>
          </a:p>
        </p:txBody>
      </p:sp>
      <p:sp>
        <p:nvSpPr>
          <p:cNvPr id="49" name="ZoneTexte 48"/>
          <p:cNvSpPr txBox="1"/>
          <p:nvPr/>
        </p:nvSpPr>
        <p:spPr>
          <a:xfrm>
            <a:off x="214346" y="714356"/>
            <a:ext cx="8215306" cy="369332"/>
          </a:xfrm>
          <a:prstGeom prst="rect">
            <a:avLst/>
          </a:prstGeom>
          <a:noFill/>
        </p:spPr>
        <p:txBody>
          <a:bodyPr wrap="square" rtlCol="0">
            <a:spAutoFit/>
          </a:bodyPr>
          <a:lstStyle/>
          <a:p>
            <a:r>
              <a:rPr lang="en-GB" dirty="0" smtClean="0"/>
              <a:t>• 5	</a:t>
            </a:r>
            <a:r>
              <a:rPr lang="en-GB" dirty="0" err="1" smtClean="0"/>
              <a:t>Leurs</a:t>
            </a:r>
            <a:r>
              <a:rPr lang="en-GB" dirty="0" smtClean="0"/>
              <a:t> structures </a:t>
            </a:r>
            <a:r>
              <a:rPr lang="en-GB" dirty="0" err="1" smtClean="0"/>
              <a:t>évoluent</a:t>
            </a:r>
            <a:r>
              <a:rPr lang="en-GB" dirty="0" smtClean="0"/>
              <a:t>, (</a:t>
            </a:r>
            <a:r>
              <a:rPr lang="en-GB" dirty="0" err="1" smtClean="0"/>
              <a:t>chimio</a:t>
            </a:r>
            <a:r>
              <a:rPr lang="en-GB" dirty="0" smtClean="0"/>
              <a:t> et </a:t>
            </a:r>
            <a:r>
              <a:rPr lang="en-GB" dirty="0" err="1" smtClean="0"/>
              <a:t>énantio</a:t>
            </a:r>
            <a:r>
              <a:rPr lang="en-GB" dirty="0" smtClean="0"/>
              <a:t> selections).</a:t>
            </a:r>
          </a:p>
        </p:txBody>
      </p:sp>
      <p:sp>
        <p:nvSpPr>
          <p:cNvPr id="50" name="ZoneTexte 49"/>
          <p:cNvSpPr txBox="1"/>
          <p:nvPr/>
        </p:nvSpPr>
        <p:spPr>
          <a:xfrm>
            <a:off x="214314" y="714356"/>
            <a:ext cx="9001156" cy="646331"/>
          </a:xfrm>
          <a:prstGeom prst="rect">
            <a:avLst/>
          </a:prstGeom>
          <a:noFill/>
        </p:spPr>
        <p:txBody>
          <a:bodyPr wrap="square" rtlCol="0">
            <a:spAutoFit/>
          </a:bodyPr>
          <a:lstStyle/>
          <a:p>
            <a:r>
              <a:rPr lang="en-GB" dirty="0" smtClean="0"/>
              <a:t>• 6 L’</a:t>
            </a:r>
            <a:r>
              <a:rPr lang="fr-FR" dirty="0" smtClean="0"/>
              <a:t> approvisionnement </a:t>
            </a:r>
            <a:r>
              <a:rPr lang="en-GB" dirty="0" smtClean="0"/>
              <a:t>de la </a:t>
            </a:r>
            <a:r>
              <a:rPr lang="en-GB" dirty="0" err="1" smtClean="0"/>
              <a:t>pompe</a:t>
            </a:r>
            <a:r>
              <a:rPr lang="en-GB" dirty="0" smtClean="0"/>
              <a:t> </a:t>
            </a:r>
            <a:r>
              <a:rPr lang="en-GB" dirty="0" err="1" smtClean="0"/>
              <a:t>primaire</a:t>
            </a:r>
            <a:r>
              <a:rPr lang="en-GB" dirty="0" smtClean="0"/>
              <a:t> </a:t>
            </a:r>
            <a:r>
              <a:rPr lang="en-GB" dirty="0" err="1" smtClean="0"/>
              <a:t>est</a:t>
            </a:r>
            <a:r>
              <a:rPr lang="en-GB" dirty="0" smtClean="0"/>
              <a:t> </a:t>
            </a:r>
            <a:r>
              <a:rPr lang="en-GB" dirty="0" err="1" smtClean="0"/>
              <a:t>favorisée</a:t>
            </a:r>
            <a:r>
              <a:rPr lang="en-GB" dirty="0" smtClean="0"/>
              <a:t> par des </a:t>
            </a:r>
            <a:r>
              <a:rPr lang="en-GB" dirty="0" err="1" smtClean="0"/>
              <a:t>catalyseurs</a:t>
            </a:r>
            <a:r>
              <a:rPr lang="en-GB" dirty="0" smtClean="0"/>
              <a:t> </a:t>
            </a:r>
            <a:r>
              <a:rPr lang="en-GB" b="1" dirty="0" err="1" smtClean="0"/>
              <a:t>présents</a:t>
            </a:r>
            <a:r>
              <a:rPr lang="en-GB" dirty="0" smtClean="0"/>
              <a:t> </a:t>
            </a:r>
            <a:r>
              <a:rPr lang="en-GB" dirty="0" err="1" smtClean="0"/>
              <a:t>dans</a:t>
            </a:r>
            <a:r>
              <a:rPr lang="en-GB" dirty="0" smtClean="0"/>
              <a:t> </a:t>
            </a:r>
            <a:r>
              <a:rPr lang="en-GB" dirty="0" err="1" smtClean="0"/>
              <a:t>l’environnement</a:t>
            </a:r>
            <a:r>
              <a:rPr lang="en-GB" dirty="0" smtClean="0"/>
              <a:t> (ex. CO</a:t>
            </a:r>
            <a:r>
              <a:rPr lang="en-GB" baseline="-25000" dirty="0" smtClean="0"/>
              <a:t>2</a:t>
            </a:r>
            <a:r>
              <a:rPr lang="en-GB" dirty="0" smtClean="0"/>
              <a:t>)</a:t>
            </a:r>
            <a:endParaRPr lang="fr-FR" dirty="0"/>
          </a:p>
        </p:txBody>
      </p:sp>
      <p:sp>
        <p:nvSpPr>
          <p:cNvPr id="51" name="ZoneTexte 50"/>
          <p:cNvSpPr txBox="1"/>
          <p:nvPr/>
        </p:nvSpPr>
        <p:spPr>
          <a:xfrm>
            <a:off x="214282" y="714356"/>
            <a:ext cx="8429684" cy="646331"/>
          </a:xfrm>
          <a:prstGeom prst="rect">
            <a:avLst/>
          </a:prstGeom>
          <a:noFill/>
        </p:spPr>
        <p:txBody>
          <a:bodyPr wrap="square" rtlCol="0">
            <a:spAutoFit/>
          </a:bodyPr>
          <a:lstStyle/>
          <a:p>
            <a:pPr>
              <a:buFont typeface="Arial" pitchFamily="34" charset="0"/>
              <a:buChar char="•"/>
            </a:pPr>
            <a:r>
              <a:rPr lang="en-GB" dirty="0" smtClean="0"/>
              <a:t> 7 </a:t>
            </a:r>
            <a:r>
              <a:rPr lang="fr-FR" dirty="0" smtClean="0"/>
              <a:t>Les peptides formés libèrent du CO</a:t>
            </a:r>
            <a:r>
              <a:rPr lang="fr-FR" baseline="-25000" dirty="0" smtClean="0"/>
              <a:t>2</a:t>
            </a:r>
            <a:r>
              <a:rPr lang="fr-FR" dirty="0" smtClean="0"/>
              <a:t> qui </a:t>
            </a:r>
            <a:r>
              <a:rPr lang="fr-FR" dirty="0" err="1" smtClean="0"/>
              <a:t>accélére</a:t>
            </a:r>
            <a:r>
              <a:rPr lang="fr-FR" dirty="0" smtClean="0"/>
              <a:t> le processus d’approvisionnement de la pompe (Auto catalyse) </a:t>
            </a:r>
            <a:endParaRPr lang="en-GB" dirty="0" smtClean="0"/>
          </a:p>
        </p:txBody>
      </p:sp>
      <p:sp>
        <p:nvSpPr>
          <p:cNvPr id="52" name="ZoneTexte 51"/>
          <p:cNvSpPr txBox="1"/>
          <p:nvPr/>
        </p:nvSpPr>
        <p:spPr>
          <a:xfrm>
            <a:off x="214346" y="714356"/>
            <a:ext cx="9144000" cy="646331"/>
          </a:xfrm>
          <a:prstGeom prst="rect">
            <a:avLst/>
          </a:prstGeom>
          <a:noFill/>
        </p:spPr>
        <p:txBody>
          <a:bodyPr wrap="square" rtlCol="0">
            <a:spAutoFit/>
          </a:bodyPr>
          <a:lstStyle/>
          <a:p>
            <a:r>
              <a:rPr lang="en-GB" dirty="0" smtClean="0"/>
              <a:t>• 8 </a:t>
            </a:r>
            <a:r>
              <a:rPr lang="en-GB" dirty="0" err="1" smtClean="0"/>
              <a:t>Dés</a:t>
            </a:r>
            <a:r>
              <a:rPr lang="en-GB" dirty="0" smtClean="0"/>
              <a:t> </a:t>
            </a:r>
            <a:r>
              <a:rPr lang="en-GB" dirty="0" err="1" smtClean="0"/>
              <a:t>qu’elle</a:t>
            </a:r>
            <a:r>
              <a:rPr lang="en-GB" dirty="0" smtClean="0"/>
              <a:t> </a:t>
            </a:r>
            <a:r>
              <a:rPr lang="en-GB" dirty="0" err="1" smtClean="0"/>
              <a:t>fonctionne</a:t>
            </a:r>
            <a:r>
              <a:rPr lang="en-GB" dirty="0" smtClean="0"/>
              <a:t> la </a:t>
            </a:r>
            <a:r>
              <a:rPr lang="en-GB" dirty="0" err="1" smtClean="0"/>
              <a:t>pompe</a:t>
            </a:r>
            <a:r>
              <a:rPr lang="en-GB" dirty="0" smtClean="0"/>
              <a:t> </a:t>
            </a:r>
            <a:r>
              <a:rPr lang="en-GB" dirty="0" err="1" smtClean="0"/>
              <a:t>primaire</a:t>
            </a:r>
            <a:r>
              <a:rPr lang="en-GB" dirty="0" smtClean="0"/>
              <a:t> fait </a:t>
            </a:r>
            <a:r>
              <a:rPr lang="en-GB" b="1" dirty="0" err="1" smtClean="0"/>
              <a:t>émerger</a:t>
            </a:r>
            <a:r>
              <a:rPr lang="en-GB" b="1" dirty="0" smtClean="0"/>
              <a:t> des </a:t>
            </a:r>
            <a:r>
              <a:rPr lang="en-GB" b="1" dirty="0" err="1" smtClean="0"/>
              <a:t>catalyseurs</a:t>
            </a:r>
            <a:r>
              <a:rPr lang="en-GB" b="1" dirty="0" smtClean="0"/>
              <a:t>  </a:t>
            </a:r>
            <a:r>
              <a:rPr lang="en-GB" dirty="0" err="1" smtClean="0"/>
              <a:t>dans</a:t>
            </a:r>
            <a:r>
              <a:rPr lang="en-GB" dirty="0" smtClean="0"/>
              <a:t> son </a:t>
            </a:r>
            <a:r>
              <a:rPr lang="en-GB" dirty="0" err="1" smtClean="0"/>
              <a:t>environnement</a:t>
            </a:r>
            <a:r>
              <a:rPr lang="en-GB" dirty="0" smtClean="0"/>
              <a:t> (proto-enzymes …)</a:t>
            </a:r>
            <a:endParaRPr lang="fr-FR" dirty="0"/>
          </a:p>
        </p:txBody>
      </p:sp>
      <p:sp>
        <p:nvSpPr>
          <p:cNvPr id="53" name="ZoneTexte 52"/>
          <p:cNvSpPr txBox="1"/>
          <p:nvPr/>
        </p:nvSpPr>
        <p:spPr>
          <a:xfrm>
            <a:off x="214346" y="714356"/>
            <a:ext cx="8929654" cy="646331"/>
          </a:xfrm>
          <a:prstGeom prst="rect">
            <a:avLst/>
          </a:prstGeom>
          <a:noFill/>
        </p:spPr>
        <p:txBody>
          <a:bodyPr wrap="square" rtlCol="0">
            <a:spAutoFit/>
          </a:bodyPr>
          <a:lstStyle/>
          <a:p>
            <a:r>
              <a:rPr lang="fr-FR" dirty="0" smtClean="0"/>
              <a:t>• 9 La pompe primaire partage spécifiquement son énergie avec l’acide phosphorique, et la transfère  vers d’autres molécules.</a:t>
            </a:r>
          </a:p>
        </p:txBody>
      </p:sp>
      <p:sp>
        <p:nvSpPr>
          <p:cNvPr id="54" name="ZoneTexte 53"/>
          <p:cNvSpPr txBox="1"/>
          <p:nvPr/>
        </p:nvSpPr>
        <p:spPr>
          <a:xfrm>
            <a:off x="142876" y="714356"/>
            <a:ext cx="8215338" cy="369332"/>
          </a:xfrm>
          <a:prstGeom prst="rect">
            <a:avLst/>
          </a:prstGeom>
          <a:noFill/>
        </p:spPr>
        <p:txBody>
          <a:bodyPr wrap="square" rtlCol="0">
            <a:spAutoFit/>
          </a:bodyPr>
          <a:lstStyle/>
          <a:p>
            <a:r>
              <a:rPr lang="fr-FR" dirty="0" smtClean="0"/>
              <a:t>• 10 Cette réaction de transfert conduit aux </a:t>
            </a:r>
            <a:r>
              <a:rPr lang="fr-FR" dirty="0" err="1" smtClean="0"/>
              <a:t>nucleotides</a:t>
            </a:r>
            <a:r>
              <a:rPr lang="fr-FR" dirty="0" smtClean="0"/>
              <a:t> triphosphate (</a:t>
            </a:r>
            <a:r>
              <a:rPr lang="fr-FR" dirty="0" err="1" smtClean="0"/>
              <a:t>NTP</a:t>
            </a:r>
            <a:r>
              <a:rPr lang="fr-FR" dirty="0" smtClean="0"/>
              <a:t>).</a:t>
            </a:r>
          </a:p>
        </p:txBody>
      </p:sp>
      <p:sp>
        <p:nvSpPr>
          <p:cNvPr id="55" name="ZoneTexte 54"/>
          <p:cNvSpPr txBox="1"/>
          <p:nvPr/>
        </p:nvSpPr>
        <p:spPr>
          <a:xfrm>
            <a:off x="214282" y="714356"/>
            <a:ext cx="8429684" cy="646331"/>
          </a:xfrm>
          <a:prstGeom prst="rect">
            <a:avLst/>
          </a:prstGeom>
          <a:noFill/>
        </p:spPr>
        <p:txBody>
          <a:bodyPr wrap="square" rtlCol="0">
            <a:spAutoFit/>
          </a:bodyPr>
          <a:lstStyle/>
          <a:p>
            <a:r>
              <a:rPr lang="fr-FR" dirty="0" smtClean="0"/>
              <a:t>• 11 Dès leurs formations les </a:t>
            </a:r>
            <a:r>
              <a:rPr lang="fr-FR" dirty="0" err="1" smtClean="0"/>
              <a:t>NTP</a:t>
            </a:r>
            <a:r>
              <a:rPr lang="fr-FR" dirty="0" smtClean="0"/>
              <a:t> se concentrent, se stabilisent et s’organisent sur les peptides dendritiques, au lieu de s’hydrolyser. </a:t>
            </a:r>
          </a:p>
        </p:txBody>
      </p:sp>
      <p:sp>
        <p:nvSpPr>
          <p:cNvPr id="56" name="ZoneTexte 55"/>
          <p:cNvSpPr txBox="1"/>
          <p:nvPr/>
        </p:nvSpPr>
        <p:spPr>
          <a:xfrm>
            <a:off x="142844" y="714356"/>
            <a:ext cx="8858312" cy="646331"/>
          </a:xfrm>
          <a:prstGeom prst="rect">
            <a:avLst/>
          </a:prstGeom>
          <a:noFill/>
        </p:spPr>
        <p:txBody>
          <a:bodyPr wrap="square" rtlCol="0">
            <a:spAutoFit/>
          </a:bodyPr>
          <a:lstStyle/>
          <a:p>
            <a:r>
              <a:rPr lang="fr-FR" dirty="0" smtClean="0"/>
              <a:t>• 12 Les </a:t>
            </a:r>
            <a:r>
              <a:rPr lang="fr-FR" dirty="0" err="1" smtClean="0"/>
              <a:t>NTP</a:t>
            </a:r>
            <a:r>
              <a:rPr lang="fr-FR" dirty="0" smtClean="0"/>
              <a:t> concentrés, organisés et stabilisés, </a:t>
            </a:r>
            <a:r>
              <a:rPr lang="fr-FR" b="1" dirty="0" smtClean="0"/>
              <a:t>pourraient</a:t>
            </a:r>
            <a:r>
              <a:rPr lang="fr-FR" dirty="0" smtClean="0"/>
              <a:t> avoir conduit aux acides nucléiques ARN, ADN (à suivre).</a:t>
            </a:r>
            <a:endParaRPr lang="fr-FR" dirty="0"/>
          </a:p>
        </p:txBody>
      </p:sp>
      <p:sp>
        <p:nvSpPr>
          <p:cNvPr id="58" name="Rectangle 57"/>
          <p:cNvSpPr/>
          <p:nvPr/>
        </p:nvSpPr>
        <p:spPr>
          <a:xfrm>
            <a:off x="142844" y="750329"/>
            <a:ext cx="8572560" cy="535531"/>
          </a:xfrm>
          <a:prstGeom prst="rect">
            <a:avLst/>
          </a:prstGeom>
        </p:spPr>
        <p:txBody>
          <a:bodyPr wrap="square">
            <a:spAutoFit/>
          </a:bodyPr>
          <a:lstStyle/>
          <a:p>
            <a:pPr eaLnBrk="1" hangingPunct="1">
              <a:lnSpc>
                <a:spcPct val="80000"/>
              </a:lnSpc>
              <a:buFont typeface="Arial" pitchFamily="34" charset="0"/>
              <a:buChar char="•"/>
            </a:pPr>
            <a:r>
              <a:rPr lang="fr-FR" dirty="0" smtClean="0"/>
              <a:t> 13 (beaucoup de travail reste encore à faire … d’autant que cette réaction de transfert de l’acide phosphorique n’est pas spécifique.)</a:t>
            </a:r>
          </a:p>
        </p:txBody>
      </p:sp>
      <p:sp>
        <p:nvSpPr>
          <p:cNvPr id="59" name="ZoneTexte 58"/>
          <p:cNvSpPr txBox="1"/>
          <p:nvPr/>
        </p:nvSpPr>
        <p:spPr>
          <a:xfrm>
            <a:off x="71406" y="714356"/>
            <a:ext cx="8786874" cy="646331"/>
          </a:xfrm>
          <a:prstGeom prst="rect">
            <a:avLst/>
          </a:prstGeom>
          <a:noFill/>
        </p:spPr>
        <p:txBody>
          <a:bodyPr wrap="square" rtlCol="0">
            <a:spAutoFit/>
          </a:bodyPr>
          <a:lstStyle/>
          <a:p>
            <a:pPr>
              <a:buFont typeface="Arial" pitchFamily="34" charset="0"/>
              <a:buChar char="•"/>
            </a:pPr>
            <a:r>
              <a:rPr lang="fr-FR" dirty="0" smtClean="0"/>
              <a:t> 14 Cette réaction de transfert explique peut être la raison pour laquelle l’acide phosphorique est au cœur de la matière vivante.</a:t>
            </a:r>
          </a:p>
        </p:txBody>
      </p:sp>
      <p:sp>
        <p:nvSpPr>
          <p:cNvPr id="60" name="ZoneTexte 59"/>
          <p:cNvSpPr txBox="1"/>
          <p:nvPr/>
        </p:nvSpPr>
        <p:spPr>
          <a:xfrm>
            <a:off x="214282" y="750329"/>
            <a:ext cx="8501122" cy="535531"/>
          </a:xfrm>
          <a:prstGeom prst="rect">
            <a:avLst/>
          </a:prstGeom>
          <a:noFill/>
        </p:spPr>
        <p:txBody>
          <a:bodyPr wrap="square" rtlCol="0">
            <a:spAutoFit/>
          </a:bodyPr>
          <a:lstStyle/>
          <a:p>
            <a:pPr lvl="0">
              <a:lnSpc>
                <a:spcPct val="80000"/>
              </a:lnSpc>
              <a:buFont typeface="Arial" pitchFamily="34" charset="0"/>
              <a:buChar char="•"/>
            </a:pPr>
            <a:r>
              <a:rPr lang="fr-FR" b="1" dirty="0" smtClean="0">
                <a:solidFill>
                  <a:srgbClr val="FF0000"/>
                </a:solidFill>
              </a:rPr>
              <a:t> 15 La chimie de la Pompe Primaire ne conduit pas à une impasse….</a:t>
            </a:r>
          </a:p>
          <a:p>
            <a:pPr lvl="0">
              <a:lnSpc>
                <a:spcPct val="80000"/>
              </a:lnSpc>
            </a:pPr>
            <a:r>
              <a:rPr lang="fr-FR" b="1" dirty="0" smtClean="0">
                <a:solidFill>
                  <a:srgbClr val="FF0000"/>
                </a:solidFill>
              </a:rPr>
              <a:t>       Pas  pour l’instant,  </a:t>
            </a:r>
          </a:p>
        </p:txBody>
      </p:sp>
      <p:sp>
        <p:nvSpPr>
          <p:cNvPr id="61" name="ZoneTexte 60"/>
          <p:cNvSpPr txBox="1"/>
          <p:nvPr/>
        </p:nvSpPr>
        <p:spPr>
          <a:xfrm>
            <a:off x="142844" y="714356"/>
            <a:ext cx="7858180" cy="369332"/>
          </a:xfrm>
          <a:prstGeom prst="rect">
            <a:avLst/>
          </a:prstGeom>
          <a:noFill/>
        </p:spPr>
        <p:txBody>
          <a:bodyPr wrap="square" rtlCol="0">
            <a:spAutoFit/>
          </a:bodyPr>
          <a:lstStyle/>
          <a:p>
            <a:pPr>
              <a:buFont typeface="Arial" pitchFamily="34" charset="0"/>
              <a:buChar char="•"/>
            </a:pPr>
            <a:r>
              <a:rPr lang="fr-FR" dirty="0" smtClean="0"/>
              <a:t> 16 La pompe primaire aurait elle pu s’arrêter ?</a:t>
            </a:r>
            <a:endParaRPr lang="fr-FR" dirty="0"/>
          </a:p>
        </p:txBody>
      </p:sp>
      <p:sp>
        <p:nvSpPr>
          <p:cNvPr id="62" name="ZoneTexte 61"/>
          <p:cNvSpPr txBox="1"/>
          <p:nvPr/>
        </p:nvSpPr>
        <p:spPr>
          <a:xfrm>
            <a:off x="71438" y="714356"/>
            <a:ext cx="9001156" cy="646331"/>
          </a:xfrm>
          <a:prstGeom prst="rect">
            <a:avLst/>
          </a:prstGeom>
          <a:noFill/>
        </p:spPr>
        <p:txBody>
          <a:bodyPr wrap="square" rtlCol="0">
            <a:spAutoFit/>
          </a:bodyPr>
          <a:lstStyle/>
          <a:p>
            <a:pPr>
              <a:buFont typeface="Arial" pitchFamily="34" charset="0"/>
              <a:buChar char="•"/>
            </a:pPr>
            <a:r>
              <a:rPr lang="fr-FR" dirty="0" smtClean="0"/>
              <a:t> 17 Le seul moyen aurait été l’arrêt de rotation de la terre. C’est l’inverse qui s’est</a:t>
            </a:r>
          </a:p>
          <a:p>
            <a:r>
              <a:rPr lang="fr-FR" dirty="0" smtClean="0"/>
              <a:t>       produit.</a:t>
            </a:r>
          </a:p>
        </p:txBody>
      </p:sp>
      <p:sp>
        <p:nvSpPr>
          <p:cNvPr id="63" name="ZoneTexte 62"/>
          <p:cNvSpPr txBox="1"/>
          <p:nvPr/>
        </p:nvSpPr>
        <p:spPr>
          <a:xfrm>
            <a:off x="214282" y="710967"/>
            <a:ext cx="8501122" cy="646331"/>
          </a:xfrm>
          <a:prstGeom prst="rect">
            <a:avLst/>
          </a:prstGeom>
          <a:noFill/>
        </p:spPr>
        <p:txBody>
          <a:bodyPr wrap="square" rtlCol="0">
            <a:spAutoFit/>
          </a:bodyPr>
          <a:lstStyle/>
          <a:p>
            <a:pPr>
              <a:buFont typeface="Arial" pitchFamily="34" charset="0"/>
              <a:buChar char="•"/>
            </a:pPr>
            <a:r>
              <a:rPr lang="fr-FR" dirty="0" smtClean="0"/>
              <a:t> 18 Une fois lancé ce système, en permanence </a:t>
            </a:r>
            <a:r>
              <a:rPr lang="fr-FR" b="1" dirty="0" smtClean="0"/>
              <a:t>hors de l’équilibre, </a:t>
            </a:r>
            <a:r>
              <a:rPr lang="fr-FR" dirty="0" smtClean="0"/>
              <a:t>n’a pu qu’évoluer.  Vers la biologie ???? Mystère. </a:t>
            </a:r>
          </a:p>
        </p:txBody>
      </p:sp>
      <p:sp>
        <p:nvSpPr>
          <p:cNvPr id="64" name="ZoneTexte 63"/>
          <p:cNvSpPr txBox="1"/>
          <p:nvPr/>
        </p:nvSpPr>
        <p:spPr>
          <a:xfrm>
            <a:off x="214282" y="785794"/>
            <a:ext cx="4000528" cy="369332"/>
          </a:xfrm>
          <a:prstGeom prst="rect">
            <a:avLst/>
          </a:prstGeom>
          <a:noFill/>
        </p:spPr>
        <p:txBody>
          <a:bodyPr wrap="square" rtlCol="0">
            <a:spAutoFit/>
          </a:bodyPr>
          <a:lstStyle/>
          <a:p>
            <a:pPr>
              <a:buFont typeface="Arial" pitchFamily="34" charset="0"/>
              <a:buChar char="•"/>
            </a:pPr>
            <a:r>
              <a:rPr lang="fr-FR" dirty="0" smtClean="0"/>
              <a:t> 19 </a:t>
            </a:r>
            <a:r>
              <a:rPr lang="fr-FR" b="1" dirty="0" smtClean="0"/>
              <a:t>Et après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1" nodeType="clickEffect">
                                  <p:stCondLst>
                                    <p:cond delay="0"/>
                                  </p:stCondLst>
                                  <p:childTnLst>
                                    <p:anim calcmode="lin" valueType="num">
                                      <p:cBhvr additive="base">
                                        <p:cTn id="18" dur="500"/>
                                        <p:tgtEl>
                                          <p:spTgt spid="24"/>
                                        </p:tgtEl>
                                        <p:attrNameLst>
                                          <p:attrName>ppt_x</p:attrName>
                                        </p:attrNameLst>
                                      </p:cBhvr>
                                      <p:tavLst>
                                        <p:tav tm="0">
                                          <p:val>
                                            <p:strVal val="ppt_x"/>
                                          </p:val>
                                        </p:tav>
                                        <p:tav tm="100000">
                                          <p:val>
                                            <p:strVal val="ppt_x"/>
                                          </p:val>
                                        </p:tav>
                                      </p:tavLst>
                                    </p:anim>
                                    <p:anim calcmode="lin" valueType="num">
                                      <p:cBhvr additive="base">
                                        <p:cTn id="19" dur="500"/>
                                        <p:tgtEl>
                                          <p:spTgt spid="24"/>
                                        </p:tgtEl>
                                        <p:attrNameLst>
                                          <p:attrName>ppt_y</p:attrName>
                                        </p:attrNameLst>
                                      </p:cBhvr>
                                      <p:tavLst>
                                        <p:tav tm="0">
                                          <p:val>
                                            <p:strVal val="ppt_y"/>
                                          </p:val>
                                        </p:tav>
                                        <p:tav tm="100000">
                                          <p:val>
                                            <p:strVal val="1+ppt_h/2"/>
                                          </p:val>
                                        </p:tav>
                                      </p:tavLst>
                                    </p:anim>
                                    <p:set>
                                      <p:cBhvr>
                                        <p:cTn id="20" dur="1" fill="hold">
                                          <p:stCondLst>
                                            <p:cond delay="499"/>
                                          </p:stCondLst>
                                        </p:cTn>
                                        <p:tgtEl>
                                          <p:spTgt spid="2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ppt_x"/>
                                          </p:val>
                                        </p:tav>
                                        <p:tav tm="100000">
                                          <p:val>
                                            <p:strVal val="#ppt_x"/>
                                          </p:val>
                                        </p:tav>
                                      </p:tavLst>
                                    </p:anim>
                                    <p:anim calcmode="lin" valueType="num">
                                      <p:cBhvr additive="base">
                                        <p:cTn id="2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1" nodeType="clickEffect">
                                  <p:stCondLst>
                                    <p:cond delay="0"/>
                                  </p:stCondLst>
                                  <p:childTnLst>
                                    <p:anim calcmode="lin" valueType="num">
                                      <p:cBhvr additive="base">
                                        <p:cTn id="30" dur="500"/>
                                        <p:tgtEl>
                                          <p:spTgt spid="25"/>
                                        </p:tgtEl>
                                        <p:attrNameLst>
                                          <p:attrName>ppt_x</p:attrName>
                                        </p:attrNameLst>
                                      </p:cBhvr>
                                      <p:tavLst>
                                        <p:tav tm="0">
                                          <p:val>
                                            <p:strVal val="ppt_x"/>
                                          </p:val>
                                        </p:tav>
                                        <p:tav tm="100000">
                                          <p:val>
                                            <p:strVal val="ppt_x"/>
                                          </p:val>
                                        </p:tav>
                                      </p:tavLst>
                                    </p:anim>
                                    <p:anim calcmode="lin" valueType="num">
                                      <p:cBhvr additive="base">
                                        <p:cTn id="31" dur="500"/>
                                        <p:tgtEl>
                                          <p:spTgt spid="25"/>
                                        </p:tgtEl>
                                        <p:attrNameLst>
                                          <p:attrName>ppt_y</p:attrName>
                                        </p:attrNameLst>
                                      </p:cBhvr>
                                      <p:tavLst>
                                        <p:tav tm="0">
                                          <p:val>
                                            <p:strVal val="ppt_y"/>
                                          </p:val>
                                        </p:tav>
                                        <p:tav tm="100000">
                                          <p:val>
                                            <p:strVal val="1+ppt_h/2"/>
                                          </p:val>
                                        </p:tav>
                                      </p:tavLst>
                                    </p:anim>
                                    <p:set>
                                      <p:cBhvr>
                                        <p:cTn id="32" dur="1" fill="hold">
                                          <p:stCondLst>
                                            <p:cond delay="499"/>
                                          </p:stCondLst>
                                        </p:cTn>
                                        <p:tgtEl>
                                          <p:spTgt spid="2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ppt_x"/>
                                          </p:val>
                                        </p:tav>
                                        <p:tav tm="100000">
                                          <p:val>
                                            <p:strVal val="#ppt_x"/>
                                          </p:val>
                                        </p:tav>
                                      </p:tavLst>
                                    </p:anim>
                                    <p:anim calcmode="lin" valueType="num">
                                      <p:cBhvr additive="base">
                                        <p:cTn id="3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1" nodeType="clickEffect">
                                  <p:stCondLst>
                                    <p:cond delay="0"/>
                                  </p:stCondLst>
                                  <p:childTnLst>
                                    <p:anim calcmode="lin" valueType="num">
                                      <p:cBhvr additive="base">
                                        <p:cTn id="42" dur="500"/>
                                        <p:tgtEl>
                                          <p:spTgt spid="26"/>
                                        </p:tgtEl>
                                        <p:attrNameLst>
                                          <p:attrName>ppt_x</p:attrName>
                                        </p:attrNameLst>
                                      </p:cBhvr>
                                      <p:tavLst>
                                        <p:tav tm="0">
                                          <p:val>
                                            <p:strVal val="ppt_x"/>
                                          </p:val>
                                        </p:tav>
                                        <p:tav tm="100000">
                                          <p:val>
                                            <p:strVal val="ppt_x"/>
                                          </p:val>
                                        </p:tav>
                                      </p:tavLst>
                                    </p:anim>
                                    <p:anim calcmode="lin" valueType="num">
                                      <p:cBhvr additive="base">
                                        <p:cTn id="43" dur="500"/>
                                        <p:tgtEl>
                                          <p:spTgt spid="26"/>
                                        </p:tgtEl>
                                        <p:attrNameLst>
                                          <p:attrName>ppt_y</p:attrName>
                                        </p:attrNameLst>
                                      </p:cBhvr>
                                      <p:tavLst>
                                        <p:tav tm="0">
                                          <p:val>
                                            <p:strVal val="ppt_y"/>
                                          </p:val>
                                        </p:tav>
                                        <p:tav tm="100000">
                                          <p:val>
                                            <p:strVal val="1+ppt_h/2"/>
                                          </p:val>
                                        </p:tav>
                                      </p:tavLst>
                                    </p:anim>
                                    <p:set>
                                      <p:cBhvr>
                                        <p:cTn id="44" dur="1" fill="hold">
                                          <p:stCondLst>
                                            <p:cond delay="499"/>
                                          </p:stCondLst>
                                        </p:cTn>
                                        <p:tgtEl>
                                          <p:spTgt spid="26"/>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8"/>
                                        </p:tgtEl>
                                        <p:attrNameLst>
                                          <p:attrName>style.visibility</p:attrName>
                                        </p:attrNameLst>
                                      </p:cBhvr>
                                      <p:to>
                                        <p:strVal val="visible"/>
                                      </p:to>
                                    </p:set>
                                    <p:anim calcmode="lin" valueType="num">
                                      <p:cBhvr additive="base">
                                        <p:cTn id="49" dur="500" fill="hold"/>
                                        <p:tgtEl>
                                          <p:spTgt spid="48"/>
                                        </p:tgtEl>
                                        <p:attrNameLst>
                                          <p:attrName>ppt_x</p:attrName>
                                        </p:attrNameLst>
                                      </p:cBhvr>
                                      <p:tavLst>
                                        <p:tav tm="0">
                                          <p:val>
                                            <p:strVal val="#ppt_x"/>
                                          </p:val>
                                        </p:tav>
                                        <p:tav tm="100000">
                                          <p:val>
                                            <p:strVal val="#ppt_x"/>
                                          </p:val>
                                        </p:tav>
                                      </p:tavLst>
                                    </p:anim>
                                    <p:anim calcmode="lin" valueType="num">
                                      <p:cBhvr additive="base">
                                        <p:cTn id="50"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grpId="1" nodeType="clickEffect">
                                  <p:stCondLst>
                                    <p:cond delay="0"/>
                                  </p:stCondLst>
                                  <p:childTnLst>
                                    <p:anim calcmode="lin" valueType="num">
                                      <p:cBhvr additive="base">
                                        <p:cTn id="54" dur="500"/>
                                        <p:tgtEl>
                                          <p:spTgt spid="48"/>
                                        </p:tgtEl>
                                        <p:attrNameLst>
                                          <p:attrName>ppt_x</p:attrName>
                                        </p:attrNameLst>
                                      </p:cBhvr>
                                      <p:tavLst>
                                        <p:tav tm="0">
                                          <p:val>
                                            <p:strVal val="ppt_x"/>
                                          </p:val>
                                        </p:tav>
                                        <p:tav tm="100000">
                                          <p:val>
                                            <p:strVal val="ppt_x"/>
                                          </p:val>
                                        </p:tav>
                                      </p:tavLst>
                                    </p:anim>
                                    <p:anim calcmode="lin" valueType="num">
                                      <p:cBhvr additive="base">
                                        <p:cTn id="55" dur="500"/>
                                        <p:tgtEl>
                                          <p:spTgt spid="48"/>
                                        </p:tgtEl>
                                        <p:attrNameLst>
                                          <p:attrName>ppt_y</p:attrName>
                                        </p:attrNameLst>
                                      </p:cBhvr>
                                      <p:tavLst>
                                        <p:tav tm="0">
                                          <p:val>
                                            <p:strVal val="ppt_y"/>
                                          </p:val>
                                        </p:tav>
                                        <p:tav tm="100000">
                                          <p:val>
                                            <p:strVal val="1+ppt_h/2"/>
                                          </p:val>
                                        </p:tav>
                                      </p:tavLst>
                                    </p:anim>
                                    <p:set>
                                      <p:cBhvr>
                                        <p:cTn id="56" dur="1" fill="hold">
                                          <p:stCondLst>
                                            <p:cond delay="499"/>
                                          </p:stCondLst>
                                        </p:cTn>
                                        <p:tgtEl>
                                          <p:spTgt spid="48"/>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additive="base">
                                        <p:cTn id="61" dur="500" fill="hold"/>
                                        <p:tgtEl>
                                          <p:spTgt spid="49"/>
                                        </p:tgtEl>
                                        <p:attrNameLst>
                                          <p:attrName>ppt_x</p:attrName>
                                        </p:attrNameLst>
                                      </p:cBhvr>
                                      <p:tavLst>
                                        <p:tav tm="0">
                                          <p:val>
                                            <p:strVal val="#ppt_x"/>
                                          </p:val>
                                        </p:tav>
                                        <p:tav tm="100000">
                                          <p:val>
                                            <p:strVal val="#ppt_x"/>
                                          </p:val>
                                        </p:tav>
                                      </p:tavLst>
                                    </p:anim>
                                    <p:anim calcmode="lin" valueType="num">
                                      <p:cBhvr additive="base">
                                        <p:cTn id="62"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xit" presetSubtype="4" fill="hold" grpId="1" nodeType="clickEffect">
                                  <p:stCondLst>
                                    <p:cond delay="0"/>
                                  </p:stCondLst>
                                  <p:childTnLst>
                                    <p:anim calcmode="lin" valueType="num">
                                      <p:cBhvr additive="base">
                                        <p:cTn id="66" dur="500"/>
                                        <p:tgtEl>
                                          <p:spTgt spid="49"/>
                                        </p:tgtEl>
                                        <p:attrNameLst>
                                          <p:attrName>ppt_x</p:attrName>
                                        </p:attrNameLst>
                                      </p:cBhvr>
                                      <p:tavLst>
                                        <p:tav tm="0">
                                          <p:val>
                                            <p:strVal val="ppt_x"/>
                                          </p:val>
                                        </p:tav>
                                        <p:tav tm="100000">
                                          <p:val>
                                            <p:strVal val="ppt_x"/>
                                          </p:val>
                                        </p:tav>
                                      </p:tavLst>
                                    </p:anim>
                                    <p:anim calcmode="lin" valueType="num">
                                      <p:cBhvr additive="base">
                                        <p:cTn id="67" dur="500"/>
                                        <p:tgtEl>
                                          <p:spTgt spid="49"/>
                                        </p:tgtEl>
                                        <p:attrNameLst>
                                          <p:attrName>ppt_y</p:attrName>
                                        </p:attrNameLst>
                                      </p:cBhvr>
                                      <p:tavLst>
                                        <p:tav tm="0">
                                          <p:val>
                                            <p:strVal val="ppt_y"/>
                                          </p:val>
                                        </p:tav>
                                        <p:tav tm="100000">
                                          <p:val>
                                            <p:strVal val="1+ppt_h/2"/>
                                          </p:val>
                                        </p:tav>
                                      </p:tavLst>
                                    </p:anim>
                                    <p:set>
                                      <p:cBhvr>
                                        <p:cTn id="68" dur="1" fill="hold">
                                          <p:stCondLst>
                                            <p:cond delay="499"/>
                                          </p:stCondLst>
                                        </p:cTn>
                                        <p:tgtEl>
                                          <p:spTgt spid="49"/>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additive="base">
                                        <p:cTn id="73" dur="500" fill="hold"/>
                                        <p:tgtEl>
                                          <p:spTgt spid="50"/>
                                        </p:tgtEl>
                                        <p:attrNameLst>
                                          <p:attrName>ppt_x</p:attrName>
                                        </p:attrNameLst>
                                      </p:cBhvr>
                                      <p:tavLst>
                                        <p:tav tm="0">
                                          <p:val>
                                            <p:strVal val="#ppt_x"/>
                                          </p:val>
                                        </p:tav>
                                        <p:tav tm="100000">
                                          <p:val>
                                            <p:strVal val="#ppt_x"/>
                                          </p:val>
                                        </p:tav>
                                      </p:tavLst>
                                    </p:anim>
                                    <p:anim calcmode="lin" valueType="num">
                                      <p:cBhvr additive="base">
                                        <p:cTn id="74"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xit" presetSubtype="4" fill="hold" grpId="1" nodeType="clickEffect">
                                  <p:stCondLst>
                                    <p:cond delay="0"/>
                                  </p:stCondLst>
                                  <p:childTnLst>
                                    <p:anim calcmode="lin" valueType="num">
                                      <p:cBhvr additive="base">
                                        <p:cTn id="78" dur="500"/>
                                        <p:tgtEl>
                                          <p:spTgt spid="50"/>
                                        </p:tgtEl>
                                        <p:attrNameLst>
                                          <p:attrName>ppt_x</p:attrName>
                                        </p:attrNameLst>
                                      </p:cBhvr>
                                      <p:tavLst>
                                        <p:tav tm="0">
                                          <p:val>
                                            <p:strVal val="ppt_x"/>
                                          </p:val>
                                        </p:tav>
                                        <p:tav tm="100000">
                                          <p:val>
                                            <p:strVal val="ppt_x"/>
                                          </p:val>
                                        </p:tav>
                                      </p:tavLst>
                                    </p:anim>
                                    <p:anim calcmode="lin" valueType="num">
                                      <p:cBhvr additive="base">
                                        <p:cTn id="79" dur="500"/>
                                        <p:tgtEl>
                                          <p:spTgt spid="50"/>
                                        </p:tgtEl>
                                        <p:attrNameLst>
                                          <p:attrName>ppt_y</p:attrName>
                                        </p:attrNameLst>
                                      </p:cBhvr>
                                      <p:tavLst>
                                        <p:tav tm="0">
                                          <p:val>
                                            <p:strVal val="ppt_y"/>
                                          </p:val>
                                        </p:tav>
                                        <p:tav tm="100000">
                                          <p:val>
                                            <p:strVal val="1+ppt_h/2"/>
                                          </p:val>
                                        </p:tav>
                                      </p:tavLst>
                                    </p:anim>
                                    <p:set>
                                      <p:cBhvr>
                                        <p:cTn id="80" dur="1" fill="hold">
                                          <p:stCondLst>
                                            <p:cond delay="499"/>
                                          </p:stCondLst>
                                        </p:cTn>
                                        <p:tgtEl>
                                          <p:spTgt spid="50"/>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51"/>
                                        </p:tgtEl>
                                        <p:attrNameLst>
                                          <p:attrName>style.visibility</p:attrName>
                                        </p:attrNameLst>
                                      </p:cBhvr>
                                      <p:to>
                                        <p:strVal val="visible"/>
                                      </p:to>
                                    </p:set>
                                    <p:anim calcmode="lin" valueType="num">
                                      <p:cBhvr additive="base">
                                        <p:cTn id="85" dur="500" fill="hold"/>
                                        <p:tgtEl>
                                          <p:spTgt spid="51"/>
                                        </p:tgtEl>
                                        <p:attrNameLst>
                                          <p:attrName>ppt_x</p:attrName>
                                        </p:attrNameLst>
                                      </p:cBhvr>
                                      <p:tavLst>
                                        <p:tav tm="0">
                                          <p:val>
                                            <p:strVal val="#ppt_x"/>
                                          </p:val>
                                        </p:tav>
                                        <p:tav tm="100000">
                                          <p:val>
                                            <p:strVal val="#ppt_x"/>
                                          </p:val>
                                        </p:tav>
                                      </p:tavLst>
                                    </p:anim>
                                    <p:anim calcmode="lin" valueType="num">
                                      <p:cBhvr additive="base">
                                        <p:cTn id="86"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xit" presetSubtype="4" fill="hold" grpId="1" nodeType="clickEffect">
                                  <p:stCondLst>
                                    <p:cond delay="0"/>
                                  </p:stCondLst>
                                  <p:childTnLst>
                                    <p:anim calcmode="lin" valueType="num">
                                      <p:cBhvr additive="base">
                                        <p:cTn id="90" dur="500"/>
                                        <p:tgtEl>
                                          <p:spTgt spid="51"/>
                                        </p:tgtEl>
                                        <p:attrNameLst>
                                          <p:attrName>ppt_x</p:attrName>
                                        </p:attrNameLst>
                                      </p:cBhvr>
                                      <p:tavLst>
                                        <p:tav tm="0">
                                          <p:val>
                                            <p:strVal val="ppt_x"/>
                                          </p:val>
                                        </p:tav>
                                        <p:tav tm="100000">
                                          <p:val>
                                            <p:strVal val="ppt_x"/>
                                          </p:val>
                                        </p:tav>
                                      </p:tavLst>
                                    </p:anim>
                                    <p:anim calcmode="lin" valueType="num">
                                      <p:cBhvr additive="base">
                                        <p:cTn id="91" dur="500"/>
                                        <p:tgtEl>
                                          <p:spTgt spid="51"/>
                                        </p:tgtEl>
                                        <p:attrNameLst>
                                          <p:attrName>ppt_y</p:attrName>
                                        </p:attrNameLst>
                                      </p:cBhvr>
                                      <p:tavLst>
                                        <p:tav tm="0">
                                          <p:val>
                                            <p:strVal val="ppt_y"/>
                                          </p:val>
                                        </p:tav>
                                        <p:tav tm="100000">
                                          <p:val>
                                            <p:strVal val="1+ppt_h/2"/>
                                          </p:val>
                                        </p:tav>
                                      </p:tavLst>
                                    </p:anim>
                                    <p:set>
                                      <p:cBhvr>
                                        <p:cTn id="92" dur="1" fill="hold">
                                          <p:stCondLst>
                                            <p:cond delay="499"/>
                                          </p:stCondLst>
                                        </p:cTn>
                                        <p:tgtEl>
                                          <p:spTgt spid="51"/>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52"/>
                                        </p:tgtEl>
                                        <p:attrNameLst>
                                          <p:attrName>style.visibility</p:attrName>
                                        </p:attrNameLst>
                                      </p:cBhvr>
                                      <p:to>
                                        <p:strVal val="visible"/>
                                      </p:to>
                                    </p:set>
                                    <p:anim calcmode="lin" valueType="num">
                                      <p:cBhvr additive="base">
                                        <p:cTn id="97" dur="500" fill="hold"/>
                                        <p:tgtEl>
                                          <p:spTgt spid="52"/>
                                        </p:tgtEl>
                                        <p:attrNameLst>
                                          <p:attrName>ppt_x</p:attrName>
                                        </p:attrNameLst>
                                      </p:cBhvr>
                                      <p:tavLst>
                                        <p:tav tm="0">
                                          <p:val>
                                            <p:strVal val="#ppt_x"/>
                                          </p:val>
                                        </p:tav>
                                        <p:tav tm="100000">
                                          <p:val>
                                            <p:strVal val="#ppt_x"/>
                                          </p:val>
                                        </p:tav>
                                      </p:tavLst>
                                    </p:anim>
                                    <p:anim calcmode="lin" valueType="num">
                                      <p:cBhvr additive="base">
                                        <p:cTn id="98"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xit" presetSubtype="4" fill="hold" grpId="1" nodeType="clickEffect">
                                  <p:stCondLst>
                                    <p:cond delay="0"/>
                                  </p:stCondLst>
                                  <p:childTnLst>
                                    <p:anim calcmode="lin" valueType="num">
                                      <p:cBhvr additive="base">
                                        <p:cTn id="102" dur="500"/>
                                        <p:tgtEl>
                                          <p:spTgt spid="52"/>
                                        </p:tgtEl>
                                        <p:attrNameLst>
                                          <p:attrName>ppt_x</p:attrName>
                                        </p:attrNameLst>
                                      </p:cBhvr>
                                      <p:tavLst>
                                        <p:tav tm="0">
                                          <p:val>
                                            <p:strVal val="ppt_x"/>
                                          </p:val>
                                        </p:tav>
                                        <p:tav tm="100000">
                                          <p:val>
                                            <p:strVal val="ppt_x"/>
                                          </p:val>
                                        </p:tav>
                                      </p:tavLst>
                                    </p:anim>
                                    <p:anim calcmode="lin" valueType="num">
                                      <p:cBhvr additive="base">
                                        <p:cTn id="103" dur="500"/>
                                        <p:tgtEl>
                                          <p:spTgt spid="52"/>
                                        </p:tgtEl>
                                        <p:attrNameLst>
                                          <p:attrName>ppt_y</p:attrName>
                                        </p:attrNameLst>
                                      </p:cBhvr>
                                      <p:tavLst>
                                        <p:tav tm="0">
                                          <p:val>
                                            <p:strVal val="ppt_y"/>
                                          </p:val>
                                        </p:tav>
                                        <p:tav tm="100000">
                                          <p:val>
                                            <p:strVal val="1+ppt_h/2"/>
                                          </p:val>
                                        </p:tav>
                                      </p:tavLst>
                                    </p:anim>
                                    <p:set>
                                      <p:cBhvr>
                                        <p:cTn id="104" dur="1" fill="hold">
                                          <p:stCondLst>
                                            <p:cond delay="499"/>
                                          </p:stCondLst>
                                        </p:cTn>
                                        <p:tgtEl>
                                          <p:spTgt spid="52"/>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53"/>
                                        </p:tgtEl>
                                        <p:attrNameLst>
                                          <p:attrName>style.visibility</p:attrName>
                                        </p:attrNameLst>
                                      </p:cBhvr>
                                      <p:to>
                                        <p:strVal val="visible"/>
                                      </p:to>
                                    </p:set>
                                    <p:anim calcmode="lin" valueType="num">
                                      <p:cBhvr additive="base">
                                        <p:cTn id="109" dur="500" fill="hold"/>
                                        <p:tgtEl>
                                          <p:spTgt spid="53"/>
                                        </p:tgtEl>
                                        <p:attrNameLst>
                                          <p:attrName>ppt_x</p:attrName>
                                        </p:attrNameLst>
                                      </p:cBhvr>
                                      <p:tavLst>
                                        <p:tav tm="0">
                                          <p:val>
                                            <p:strVal val="#ppt_x"/>
                                          </p:val>
                                        </p:tav>
                                        <p:tav tm="100000">
                                          <p:val>
                                            <p:strVal val="#ppt_x"/>
                                          </p:val>
                                        </p:tav>
                                      </p:tavLst>
                                    </p:anim>
                                    <p:anim calcmode="lin" valueType="num">
                                      <p:cBhvr additive="base">
                                        <p:cTn id="110"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xit" presetSubtype="4" fill="hold" grpId="1" nodeType="clickEffect">
                                  <p:stCondLst>
                                    <p:cond delay="0"/>
                                  </p:stCondLst>
                                  <p:childTnLst>
                                    <p:anim calcmode="lin" valueType="num">
                                      <p:cBhvr additive="base">
                                        <p:cTn id="114" dur="500"/>
                                        <p:tgtEl>
                                          <p:spTgt spid="53"/>
                                        </p:tgtEl>
                                        <p:attrNameLst>
                                          <p:attrName>ppt_x</p:attrName>
                                        </p:attrNameLst>
                                      </p:cBhvr>
                                      <p:tavLst>
                                        <p:tav tm="0">
                                          <p:val>
                                            <p:strVal val="ppt_x"/>
                                          </p:val>
                                        </p:tav>
                                        <p:tav tm="100000">
                                          <p:val>
                                            <p:strVal val="ppt_x"/>
                                          </p:val>
                                        </p:tav>
                                      </p:tavLst>
                                    </p:anim>
                                    <p:anim calcmode="lin" valueType="num">
                                      <p:cBhvr additive="base">
                                        <p:cTn id="115" dur="500"/>
                                        <p:tgtEl>
                                          <p:spTgt spid="53"/>
                                        </p:tgtEl>
                                        <p:attrNameLst>
                                          <p:attrName>ppt_y</p:attrName>
                                        </p:attrNameLst>
                                      </p:cBhvr>
                                      <p:tavLst>
                                        <p:tav tm="0">
                                          <p:val>
                                            <p:strVal val="ppt_y"/>
                                          </p:val>
                                        </p:tav>
                                        <p:tav tm="100000">
                                          <p:val>
                                            <p:strVal val="1+ppt_h/2"/>
                                          </p:val>
                                        </p:tav>
                                      </p:tavLst>
                                    </p:anim>
                                    <p:set>
                                      <p:cBhvr>
                                        <p:cTn id="116" dur="1" fill="hold">
                                          <p:stCondLst>
                                            <p:cond delay="499"/>
                                          </p:stCondLst>
                                        </p:cTn>
                                        <p:tgtEl>
                                          <p:spTgt spid="53"/>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54"/>
                                        </p:tgtEl>
                                        <p:attrNameLst>
                                          <p:attrName>style.visibility</p:attrName>
                                        </p:attrNameLst>
                                      </p:cBhvr>
                                      <p:to>
                                        <p:strVal val="visible"/>
                                      </p:to>
                                    </p:set>
                                    <p:anim calcmode="lin" valueType="num">
                                      <p:cBhvr additive="base">
                                        <p:cTn id="121" dur="500" fill="hold"/>
                                        <p:tgtEl>
                                          <p:spTgt spid="54"/>
                                        </p:tgtEl>
                                        <p:attrNameLst>
                                          <p:attrName>ppt_x</p:attrName>
                                        </p:attrNameLst>
                                      </p:cBhvr>
                                      <p:tavLst>
                                        <p:tav tm="0">
                                          <p:val>
                                            <p:strVal val="#ppt_x"/>
                                          </p:val>
                                        </p:tav>
                                        <p:tav tm="100000">
                                          <p:val>
                                            <p:strVal val="#ppt_x"/>
                                          </p:val>
                                        </p:tav>
                                      </p:tavLst>
                                    </p:anim>
                                    <p:anim calcmode="lin" valueType="num">
                                      <p:cBhvr additive="base">
                                        <p:cTn id="122"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xit" presetSubtype="4" fill="hold" grpId="1" nodeType="clickEffect">
                                  <p:stCondLst>
                                    <p:cond delay="0"/>
                                  </p:stCondLst>
                                  <p:childTnLst>
                                    <p:anim calcmode="lin" valueType="num">
                                      <p:cBhvr additive="base">
                                        <p:cTn id="126" dur="500"/>
                                        <p:tgtEl>
                                          <p:spTgt spid="54"/>
                                        </p:tgtEl>
                                        <p:attrNameLst>
                                          <p:attrName>ppt_x</p:attrName>
                                        </p:attrNameLst>
                                      </p:cBhvr>
                                      <p:tavLst>
                                        <p:tav tm="0">
                                          <p:val>
                                            <p:strVal val="ppt_x"/>
                                          </p:val>
                                        </p:tav>
                                        <p:tav tm="100000">
                                          <p:val>
                                            <p:strVal val="ppt_x"/>
                                          </p:val>
                                        </p:tav>
                                      </p:tavLst>
                                    </p:anim>
                                    <p:anim calcmode="lin" valueType="num">
                                      <p:cBhvr additive="base">
                                        <p:cTn id="127" dur="500"/>
                                        <p:tgtEl>
                                          <p:spTgt spid="54"/>
                                        </p:tgtEl>
                                        <p:attrNameLst>
                                          <p:attrName>ppt_y</p:attrName>
                                        </p:attrNameLst>
                                      </p:cBhvr>
                                      <p:tavLst>
                                        <p:tav tm="0">
                                          <p:val>
                                            <p:strVal val="ppt_y"/>
                                          </p:val>
                                        </p:tav>
                                        <p:tav tm="100000">
                                          <p:val>
                                            <p:strVal val="1+ppt_h/2"/>
                                          </p:val>
                                        </p:tav>
                                      </p:tavLst>
                                    </p:anim>
                                    <p:set>
                                      <p:cBhvr>
                                        <p:cTn id="128" dur="1" fill="hold">
                                          <p:stCondLst>
                                            <p:cond delay="499"/>
                                          </p:stCondLst>
                                        </p:cTn>
                                        <p:tgtEl>
                                          <p:spTgt spid="54"/>
                                        </p:tgtEl>
                                        <p:attrNameLst>
                                          <p:attrName>style.visibility</p:attrName>
                                        </p:attrNameLst>
                                      </p:cBhvr>
                                      <p:to>
                                        <p:strVal val="hidden"/>
                                      </p:to>
                                    </p:set>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55"/>
                                        </p:tgtEl>
                                        <p:attrNameLst>
                                          <p:attrName>style.visibility</p:attrName>
                                        </p:attrNameLst>
                                      </p:cBhvr>
                                      <p:to>
                                        <p:strVal val="visible"/>
                                      </p:to>
                                    </p:set>
                                    <p:anim calcmode="lin" valueType="num">
                                      <p:cBhvr additive="base">
                                        <p:cTn id="133" dur="500" fill="hold"/>
                                        <p:tgtEl>
                                          <p:spTgt spid="55"/>
                                        </p:tgtEl>
                                        <p:attrNameLst>
                                          <p:attrName>ppt_x</p:attrName>
                                        </p:attrNameLst>
                                      </p:cBhvr>
                                      <p:tavLst>
                                        <p:tav tm="0">
                                          <p:val>
                                            <p:strVal val="#ppt_x"/>
                                          </p:val>
                                        </p:tav>
                                        <p:tav tm="100000">
                                          <p:val>
                                            <p:strVal val="#ppt_x"/>
                                          </p:val>
                                        </p:tav>
                                      </p:tavLst>
                                    </p:anim>
                                    <p:anim calcmode="lin" valueType="num">
                                      <p:cBhvr additive="base">
                                        <p:cTn id="134"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xit" presetSubtype="4" fill="hold" grpId="1" nodeType="clickEffect">
                                  <p:stCondLst>
                                    <p:cond delay="0"/>
                                  </p:stCondLst>
                                  <p:childTnLst>
                                    <p:anim calcmode="lin" valueType="num">
                                      <p:cBhvr additive="base">
                                        <p:cTn id="138" dur="500"/>
                                        <p:tgtEl>
                                          <p:spTgt spid="55"/>
                                        </p:tgtEl>
                                        <p:attrNameLst>
                                          <p:attrName>ppt_x</p:attrName>
                                        </p:attrNameLst>
                                      </p:cBhvr>
                                      <p:tavLst>
                                        <p:tav tm="0">
                                          <p:val>
                                            <p:strVal val="ppt_x"/>
                                          </p:val>
                                        </p:tav>
                                        <p:tav tm="100000">
                                          <p:val>
                                            <p:strVal val="ppt_x"/>
                                          </p:val>
                                        </p:tav>
                                      </p:tavLst>
                                    </p:anim>
                                    <p:anim calcmode="lin" valueType="num">
                                      <p:cBhvr additive="base">
                                        <p:cTn id="139" dur="500"/>
                                        <p:tgtEl>
                                          <p:spTgt spid="55"/>
                                        </p:tgtEl>
                                        <p:attrNameLst>
                                          <p:attrName>ppt_y</p:attrName>
                                        </p:attrNameLst>
                                      </p:cBhvr>
                                      <p:tavLst>
                                        <p:tav tm="0">
                                          <p:val>
                                            <p:strVal val="ppt_y"/>
                                          </p:val>
                                        </p:tav>
                                        <p:tav tm="100000">
                                          <p:val>
                                            <p:strVal val="1+ppt_h/2"/>
                                          </p:val>
                                        </p:tav>
                                      </p:tavLst>
                                    </p:anim>
                                    <p:set>
                                      <p:cBhvr>
                                        <p:cTn id="140" dur="1" fill="hold">
                                          <p:stCondLst>
                                            <p:cond delay="499"/>
                                          </p:stCondLst>
                                        </p:cTn>
                                        <p:tgtEl>
                                          <p:spTgt spid="55"/>
                                        </p:tgtEl>
                                        <p:attrNameLst>
                                          <p:attrName>style.visibility</p:attrName>
                                        </p:attrNameLst>
                                      </p:cBhvr>
                                      <p:to>
                                        <p:strVal val="hidden"/>
                                      </p:to>
                                    </p:set>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grpId="0" nodeType="clickEffect">
                                  <p:stCondLst>
                                    <p:cond delay="0"/>
                                  </p:stCondLst>
                                  <p:childTnLst>
                                    <p:set>
                                      <p:cBhvr>
                                        <p:cTn id="144" dur="1" fill="hold">
                                          <p:stCondLst>
                                            <p:cond delay="0"/>
                                          </p:stCondLst>
                                        </p:cTn>
                                        <p:tgtEl>
                                          <p:spTgt spid="56"/>
                                        </p:tgtEl>
                                        <p:attrNameLst>
                                          <p:attrName>style.visibility</p:attrName>
                                        </p:attrNameLst>
                                      </p:cBhvr>
                                      <p:to>
                                        <p:strVal val="visible"/>
                                      </p:to>
                                    </p:set>
                                    <p:anim calcmode="lin" valueType="num">
                                      <p:cBhvr additive="base">
                                        <p:cTn id="145" dur="500" fill="hold"/>
                                        <p:tgtEl>
                                          <p:spTgt spid="56"/>
                                        </p:tgtEl>
                                        <p:attrNameLst>
                                          <p:attrName>ppt_x</p:attrName>
                                        </p:attrNameLst>
                                      </p:cBhvr>
                                      <p:tavLst>
                                        <p:tav tm="0">
                                          <p:val>
                                            <p:strVal val="#ppt_x"/>
                                          </p:val>
                                        </p:tav>
                                        <p:tav tm="100000">
                                          <p:val>
                                            <p:strVal val="#ppt_x"/>
                                          </p:val>
                                        </p:tav>
                                      </p:tavLst>
                                    </p:anim>
                                    <p:anim calcmode="lin" valueType="num">
                                      <p:cBhvr additive="base">
                                        <p:cTn id="146"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xit" presetSubtype="4" fill="hold" grpId="1" nodeType="clickEffect">
                                  <p:stCondLst>
                                    <p:cond delay="0"/>
                                  </p:stCondLst>
                                  <p:childTnLst>
                                    <p:anim calcmode="lin" valueType="num">
                                      <p:cBhvr additive="base">
                                        <p:cTn id="150" dur="500"/>
                                        <p:tgtEl>
                                          <p:spTgt spid="56"/>
                                        </p:tgtEl>
                                        <p:attrNameLst>
                                          <p:attrName>ppt_x</p:attrName>
                                        </p:attrNameLst>
                                      </p:cBhvr>
                                      <p:tavLst>
                                        <p:tav tm="0">
                                          <p:val>
                                            <p:strVal val="ppt_x"/>
                                          </p:val>
                                        </p:tav>
                                        <p:tav tm="100000">
                                          <p:val>
                                            <p:strVal val="ppt_x"/>
                                          </p:val>
                                        </p:tav>
                                      </p:tavLst>
                                    </p:anim>
                                    <p:anim calcmode="lin" valueType="num">
                                      <p:cBhvr additive="base">
                                        <p:cTn id="151" dur="500"/>
                                        <p:tgtEl>
                                          <p:spTgt spid="56"/>
                                        </p:tgtEl>
                                        <p:attrNameLst>
                                          <p:attrName>ppt_y</p:attrName>
                                        </p:attrNameLst>
                                      </p:cBhvr>
                                      <p:tavLst>
                                        <p:tav tm="0">
                                          <p:val>
                                            <p:strVal val="ppt_y"/>
                                          </p:val>
                                        </p:tav>
                                        <p:tav tm="100000">
                                          <p:val>
                                            <p:strVal val="1+ppt_h/2"/>
                                          </p:val>
                                        </p:tav>
                                      </p:tavLst>
                                    </p:anim>
                                    <p:set>
                                      <p:cBhvr>
                                        <p:cTn id="152" dur="1" fill="hold">
                                          <p:stCondLst>
                                            <p:cond delay="499"/>
                                          </p:stCondLst>
                                        </p:cTn>
                                        <p:tgtEl>
                                          <p:spTgt spid="56"/>
                                        </p:tgtEl>
                                        <p:attrNameLst>
                                          <p:attrName>style.visibility</p:attrName>
                                        </p:attrNameLst>
                                      </p:cBhvr>
                                      <p:to>
                                        <p:strVal val="hidden"/>
                                      </p:to>
                                    </p:set>
                                  </p:childTnLst>
                                </p:cTn>
                              </p:par>
                            </p:childTnLst>
                          </p:cTn>
                        </p:par>
                      </p:childTnLst>
                    </p:cTn>
                  </p:par>
                  <p:par>
                    <p:cTn id="153" fill="hold">
                      <p:stCondLst>
                        <p:cond delay="indefinite"/>
                      </p:stCondLst>
                      <p:childTnLst>
                        <p:par>
                          <p:cTn id="154" fill="hold">
                            <p:stCondLst>
                              <p:cond delay="0"/>
                            </p:stCondLst>
                            <p:childTnLst>
                              <p:par>
                                <p:cTn id="155" presetID="2" presetClass="entr" presetSubtype="4" fill="hold" grpId="0" nodeType="clickEffect">
                                  <p:stCondLst>
                                    <p:cond delay="0"/>
                                  </p:stCondLst>
                                  <p:childTnLst>
                                    <p:set>
                                      <p:cBhvr>
                                        <p:cTn id="156" dur="1" fill="hold">
                                          <p:stCondLst>
                                            <p:cond delay="0"/>
                                          </p:stCondLst>
                                        </p:cTn>
                                        <p:tgtEl>
                                          <p:spTgt spid="58"/>
                                        </p:tgtEl>
                                        <p:attrNameLst>
                                          <p:attrName>style.visibility</p:attrName>
                                        </p:attrNameLst>
                                      </p:cBhvr>
                                      <p:to>
                                        <p:strVal val="visible"/>
                                      </p:to>
                                    </p:set>
                                    <p:anim calcmode="lin" valueType="num">
                                      <p:cBhvr additive="base">
                                        <p:cTn id="157" dur="500" fill="hold"/>
                                        <p:tgtEl>
                                          <p:spTgt spid="58"/>
                                        </p:tgtEl>
                                        <p:attrNameLst>
                                          <p:attrName>ppt_x</p:attrName>
                                        </p:attrNameLst>
                                      </p:cBhvr>
                                      <p:tavLst>
                                        <p:tav tm="0">
                                          <p:val>
                                            <p:strVal val="#ppt_x"/>
                                          </p:val>
                                        </p:tav>
                                        <p:tav tm="100000">
                                          <p:val>
                                            <p:strVal val="#ppt_x"/>
                                          </p:val>
                                        </p:tav>
                                      </p:tavLst>
                                    </p:anim>
                                    <p:anim calcmode="lin" valueType="num">
                                      <p:cBhvr additive="base">
                                        <p:cTn id="158"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2" presetClass="exit" presetSubtype="4" fill="hold" grpId="1" nodeType="clickEffect">
                                  <p:stCondLst>
                                    <p:cond delay="0"/>
                                  </p:stCondLst>
                                  <p:childTnLst>
                                    <p:anim calcmode="lin" valueType="num">
                                      <p:cBhvr additive="base">
                                        <p:cTn id="162" dur="500"/>
                                        <p:tgtEl>
                                          <p:spTgt spid="58"/>
                                        </p:tgtEl>
                                        <p:attrNameLst>
                                          <p:attrName>ppt_x</p:attrName>
                                        </p:attrNameLst>
                                      </p:cBhvr>
                                      <p:tavLst>
                                        <p:tav tm="0">
                                          <p:val>
                                            <p:strVal val="ppt_x"/>
                                          </p:val>
                                        </p:tav>
                                        <p:tav tm="100000">
                                          <p:val>
                                            <p:strVal val="ppt_x"/>
                                          </p:val>
                                        </p:tav>
                                      </p:tavLst>
                                    </p:anim>
                                    <p:anim calcmode="lin" valueType="num">
                                      <p:cBhvr additive="base">
                                        <p:cTn id="163" dur="500"/>
                                        <p:tgtEl>
                                          <p:spTgt spid="58"/>
                                        </p:tgtEl>
                                        <p:attrNameLst>
                                          <p:attrName>ppt_y</p:attrName>
                                        </p:attrNameLst>
                                      </p:cBhvr>
                                      <p:tavLst>
                                        <p:tav tm="0">
                                          <p:val>
                                            <p:strVal val="ppt_y"/>
                                          </p:val>
                                        </p:tav>
                                        <p:tav tm="100000">
                                          <p:val>
                                            <p:strVal val="1+ppt_h/2"/>
                                          </p:val>
                                        </p:tav>
                                      </p:tavLst>
                                    </p:anim>
                                    <p:set>
                                      <p:cBhvr>
                                        <p:cTn id="164" dur="1" fill="hold">
                                          <p:stCondLst>
                                            <p:cond delay="499"/>
                                          </p:stCondLst>
                                        </p:cTn>
                                        <p:tgtEl>
                                          <p:spTgt spid="58"/>
                                        </p:tgtEl>
                                        <p:attrNameLst>
                                          <p:attrName>style.visibility</p:attrName>
                                        </p:attrNameLst>
                                      </p:cBhvr>
                                      <p:to>
                                        <p:strVal val="hidden"/>
                                      </p:to>
                                    </p:set>
                                  </p:childTnLst>
                                </p:cTn>
                              </p:par>
                            </p:childTnLst>
                          </p:cTn>
                        </p:par>
                      </p:childTnLst>
                    </p:cTn>
                  </p:par>
                  <p:par>
                    <p:cTn id="165" fill="hold">
                      <p:stCondLst>
                        <p:cond delay="indefinite"/>
                      </p:stCondLst>
                      <p:childTnLst>
                        <p:par>
                          <p:cTn id="166" fill="hold">
                            <p:stCondLst>
                              <p:cond delay="0"/>
                            </p:stCondLst>
                            <p:childTnLst>
                              <p:par>
                                <p:cTn id="167" presetID="2" presetClass="entr" presetSubtype="4" fill="hold" grpId="0" nodeType="clickEffect">
                                  <p:stCondLst>
                                    <p:cond delay="0"/>
                                  </p:stCondLst>
                                  <p:childTnLst>
                                    <p:set>
                                      <p:cBhvr>
                                        <p:cTn id="168" dur="1" fill="hold">
                                          <p:stCondLst>
                                            <p:cond delay="0"/>
                                          </p:stCondLst>
                                        </p:cTn>
                                        <p:tgtEl>
                                          <p:spTgt spid="59"/>
                                        </p:tgtEl>
                                        <p:attrNameLst>
                                          <p:attrName>style.visibility</p:attrName>
                                        </p:attrNameLst>
                                      </p:cBhvr>
                                      <p:to>
                                        <p:strVal val="visible"/>
                                      </p:to>
                                    </p:set>
                                    <p:anim calcmode="lin" valueType="num">
                                      <p:cBhvr additive="base">
                                        <p:cTn id="169" dur="500" fill="hold"/>
                                        <p:tgtEl>
                                          <p:spTgt spid="59"/>
                                        </p:tgtEl>
                                        <p:attrNameLst>
                                          <p:attrName>ppt_x</p:attrName>
                                        </p:attrNameLst>
                                      </p:cBhvr>
                                      <p:tavLst>
                                        <p:tav tm="0">
                                          <p:val>
                                            <p:strVal val="#ppt_x"/>
                                          </p:val>
                                        </p:tav>
                                        <p:tav tm="100000">
                                          <p:val>
                                            <p:strVal val="#ppt_x"/>
                                          </p:val>
                                        </p:tav>
                                      </p:tavLst>
                                    </p:anim>
                                    <p:anim calcmode="lin" valueType="num">
                                      <p:cBhvr additive="base">
                                        <p:cTn id="170"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2" presetClass="exit" presetSubtype="4" fill="hold" grpId="1" nodeType="clickEffect">
                                  <p:stCondLst>
                                    <p:cond delay="0"/>
                                  </p:stCondLst>
                                  <p:childTnLst>
                                    <p:anim calcmode="lin" valueType="num">
                                      <p:cBhvr additive="base">
                                        <p:cTn id="174" dur="500"/>
                                        <p:tgtEl>
                                          <p:spTgt spid="59"/>
                                        </p:tgtEl>
                                        <p:attrNameLst>
                                          <p:attrName>ppt_x</p:attrName>
                                        </p:attrNameLst>
                                      </p:cBhvr>
                                      <p:tavLst>
                                        <p:tav tm="0">
                                          <p:val>
                                            <p:strVal val="ppt_x"/>
                                          </p:val>
                                        </p:tav>
                                        <p:tav tm="100000">
                                          <p:val>
                                            <p:strVal val="ppt_x"/>
                                          </p:val>
                                        </p:tav>
                                      </p:tavLst>
                                    </p:anim>
                                    <p:anim calcmode="lin" valueType="num">
                                      <p:cBhvr additive="base">
                                        <p:cTn id="175" dur="500"/>
                                        <p:tgtEl>
                                          <p:spTgt spid="59"/>
                                        </p:tgtEl>
                                        <p:attrNameLst>
                                          <p:attrName>ppt_y</p:attrName>
                                        </p:attrNameLst>
                                      </p:cBhvr>
                                      <p:tavLst>
                                        <p:tav tm="0">
                                          <p:val>
                                            <p:strVal val="ppt_y"/>
                                          </p:val>
                                        </p:tav>
                                        <p:tav tm="100000">
                                          <p:val>
                                            <p:strVal val="1+ppt_h/2"/>
                                          </p:val>
                                        </p:tav>
                                      </p:tavLst>
                                    </p:anim>
                                    <p:set>
                                      <p:cBhvr>
                                        <p:cTn id="176" dur="1" fill="hold">
                                          <p:stCondLst>
                                            <p:cond delay="499"/>
                                          </p:stCondLst>
                                        </p:cTn>
                                        <p:tgtEl>
                                          <p:spTgt spid="59"/>
                                        </p:tgtEl>
                                        <p:attrNameLst>
                                          <p:attrName>style.visibility</p:attrName>
                                        </p:attrNameLst>
                                      </p:cBhvr>
                                      <p:to>
                                        <p:strVal val="hidden"/>
                                      </p:to>
                                    </p:set>
                                  </p:childTnLst>
                                </p:cTn>
                              </p:par>
                            </p:childTnLst>
                          </p:cTn>
                        </p:par>
                      </p:childTnLst>
                    </p:cTn>
                  </p:par>
                  <p:par>
                    <p:cTn id="177" fill="hold">
                      <p:stCondLst>
                        <p:cond delay="indefinite"/>
                      </p:stCondLst>
                      <p:childTnLst>
                        <p:par>
                          <p:cTn id="178" fill="hold">
                            <p:stCondLst>
                              <p:cond delay="0"/>
                            </p:stCondLst>
                            <p:childTnLst>
                              <p:par>
                                <p:cTn id="179" presetID="2" presetClass="entr" presetSubtype="4" fill="hold" grpId="0" nodeType="clickEffect">
                                  <p:stCondLst>
                                    <p:cond delay="0"/>
                                  </p:stCondLst>
                                  <p:childTnLst>
                                    <p:set>
                                      <p:cBhvr>
                                        <p:cTn id="180" dur="1" fill="hold">
                                          <p:stCondLst>
                                            <p:cond delay="0"/>
                                          </p:stCondLst>
                                        </p:cTn>
                                        <p:tgtEl>
                                          <p:spTgt spid="60"/>
                                        </p:tgtEl>
                                        <p:attrNameLst>
                                          <p:attrName>style.visibility</p:attrName>
                                        </p:attrNameLst>
                                      </p:cBhvr>
                                      <p:to>
                                        <p:strVal val="visible"/>
                                      </p:to>
                                    </p:set>
                                    <p:anim calcmode="lin" valueType="num">
                                      <p:cBhvr additive="base">
                                        <p:cTn id="181" dur="500" fill="hold"/>
                                        <p:tgtEl>
                                          <p:spTgt spid="60"/>
                                        </p:tgtEl>
                                        <p:attrNameLst>
                                          <p:attrName>ppt_x</p:attrName>
                                        </p:attrNameLst>
                                      </p:cBhvr>
                                      <p:tavLst>
                                        <p:tav tm="0">
                                          <p:val>
                                            <p:strVal val="#ppt_x"/>
                                          </p:val>
                                        </p:tav>
                                        <p:tav tm="100000">
                                          <p:val>
                                            <p:strVal val="#ppt_x"/>
                                          </p:val>
                                        </p:tav>
                                      </p:tavLst>
                                    </p:anim>
                                    <p:anim calcmode="lin" valueType="num">
                                      <p:cBhvr additive="base">
                                        <p:cTn id="182"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183" fill="hold">
                      <p:stCondLst>
                        <p:cond delay="indefinite"/>
                      </p:stCondLst>
                      <p:childTnLst>
                        <p:par>
                          <p:cTn id="184" fill="hold">
                            <p:stCondLst>
                              <p:cond delay="0"/>
                            </p:stCondLst>
                            <p:childTnLst>
                              <p:par>
                                <p:cTn id="185" presetID="2" presetClass="exit" presetSubtype="4" fill="hold" grpId="1" nodeType="clickEffect">
                                  <p:stCondLst>
                                    <p:cond delay="0"/>
                                  </p:stCondLst>
                                  <p:childTnLst>
                                    <p:anim calcmode="lin" valueType="num">
                                      <p:cBhvr additive="base">
                                        <p:cTn id="186" dur="500"/>
                                        <p:tgtEl>
                                          <p:spTgt spid="60"/>
                                        </p:tgtEl>
                                        <p:attrNameLst>
                                          <p:attrName>ppt_x</p:attrName>
                                        </p:attrNameLst>
                                      </p:cBhvr>
                                      <p:tavLst>
                                        <p:tav tm="0">
                                          <p:val>
                                            <p:strVal val="ppt_x"/>
                                          </p:val>
                                        </p:tav>
                                        <p:tav tm="100000">
                                          <p:val>
                                            <p:strVal val="ppt_x"/>
                                          </p:val>
                                        </p:tav>
                                      </p:tavLst>
                                    </p:anim>
                                    <p:anim calcmode="lin" valueType="num">
                                      <p:cBhvr additive="base">
                                        <p:cTn id="187" dur="500"/>
                                        <p:tgtEl>
                                          <p:spTgt spid="60"/>
                                        </p:tgtEl>
                                        <p:attrNameLst>
                                          <p:attrName>ppt_y</p:attrName>
                                        </p:attrNameLst>
                                      </p:cBhvr>
                                      <p:tavLst>
                                        <p:tav tm="0">
                                          <p:val>
                                            <p:strVal val="ppt_y"/>
                                          </p:val>
                                        </p:tav>
                                        <p:tav tm="100000">
                                          <p:val>
                                            <p:strVal val="1+ppt_h/2"/>
                                          </p:val>
                                        </p:tav>
                                      </p:tavLst>
                                    </p:anim>
                                    <p:set>
                                      <p:cBhvr>
                                        <p:cTn id="188" dur="1" fill="hold">
                                          <p:stCondLst>
                                            <p:cond delay="499"/>
                                          </p:stCondLst>
                                        </p:cTn>
                                        <p:tgtEl>
                                          <p:spTgt spid="60"/>
                                        </p:tgtEl>
                                        <p:attrNameLst>
                                          <p:attrName>style.visibility</p:attrName>
                                        </p:attrNameLst>
                                      </p:cBhvr>
                                      <p:to>
                                        <p:strVal val="hidden"/>
                                      </p:to>
                                    </p:set>
                                  </p:childTnLst>
                                </p:cTn>
                              </p:par>
                            </p:childTnLst>
                          </p:cTn>
                        </p:par>
                      </p:childTnLst>
                    </p:cTn>
                  </p:par>
                  <p:par>
                    <p:cTn id="189" fill="hold">
                      <p:stCondLst>
                        <p:cond delay="indefinite"/>
                      </p:stCondLst>
                      <p:childTnLst>
                        <p:par>
                          <p:cTn id="190" fill="hold">
                            <p:stCondLst>
                              <p:cond delay="0"/>
                            </p:stCondLst>
                            <p:childTnLst>
                              <p:par>
                                <p:cTn id="191" presetID="2" presetClass="entr" presetSubtype="4" fill="hold" grpId="0" nodeType="clickEffect">
                                  <p:stCondLst>
                                    <p:cond delay="0"/>
                                  </p:stCondLst>
                                  <p:childTnLst>
                                    <p:set>
                                      <p:cBhvr>
                                        <p:cTn id="192" dur="1" fill="hold">
                                          <p:stCondLst>
                                            <p:cond delay="0"/>
                                          </p:stCondLst>
                                        </p:cTn>
                                        <p:tgtEl>
                                          <p:spTgt spid="61"/>
                                        </p:tgtEl>
                                        <p:attrNameLst>
                                          <p:attrName>style.visibility</p:attrName>
                                        </p:attrNameLst>
                                      </p:cBhvr>
                                      <p:to>
                                        <p:strVal val="visible"/>
                                      </p:to>
                                    </p:set>
                                    <p:anim calcmode="lin" valueType="num">
                                      <p:cBhvr additive="base">
                                        <p:cTn id="193" dur="500" fill="hold"/>
                                        <p:tgtEl>
                                          <p:spTgt spid="61"/>
                                        </p:tgtEl>
                                        <p:attrNameLst>
                                          <p:attrName>ppt_x</p:attrName>
                                        </p:attrNameLst>
                                      </p:cBhvr>
                                      <p:tavLst>
                                        <p:tav tm="0">
                                          <p:val>
                                            <p:strVal val="#ppt_x"/>
                                          </p:val>
                                        </p:tav>
                                        <p:tav tm="100000">
                                          <p:val>
                                            <p:strVal val="#ppt_x"/>
                                          </p:val>
                                        </p:tav>
                                      </p:tavLst>
                                    </p:anim>
                                    <p:anim calcmode="lin" valueType="num">
                                      <p:cBhvr additive="base">
                                        <p:cTn id="194"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195" fill="hold">
                      <p:stCondLst>
                        <p:cond delay="indefinite"/>
                      </p:stCondLst>
                      <p:childTnLst>
                        <p:par>
                          <p:cTn id="196" fill="hold">
                            <p:stCondLst>
                              <p:cond delay="0"/>
                            </p:stCondLst>
                            <p:childTnLst>
                              <p:par>
                                <p:cTn id="197" presetID="2" presetClass="exit" presetSubtype="4" fill="hold" grpId="1" nodeType="clickEffect">
                                  <p:stCondLst>
                                    <p:cond delay="0"/>
                                  </p:stCondLst>
                                  <p:childTnLst>
                                    <p:anim calcmode="lin" valueType="num">
                                      <p:cBhvr additive="base">
                                        <p:cTn id="198" dur="500"/>
                                        <p:tgtEl>
                                          <p:spTgt spid="61"/>
                                        </p:tgtEl>
                                        <p:attrNameLst>
                                          <p:attrName>ppt_x</p:attrName>
                                        </p:attrNameLst>
                                      </p:cBhvr>
                                      <p:tavLst>
                                        <p:tav tm="0">
                                          <p:val>
                                            <p:strVal val="ppt_x"/>
                                          </p:val>
                                        </p:tav>
                                        <p:tav tm="100000">
                                          <p:val>
                                            <p:strVal val="ppt_x"/>
                                          </p:val>
                                        </p:tav>
                                      </p:tavLst>
                                    </p:anim>
                                    <p:anim calcmode="lin" valueType="num">
                                      <p:cBhvr additive="base">
                                        <p:cTn id="199" dur="500"/>
                                        <p:tgtEl>
                                          <p:spTgt spid="61"/>
                                        </p:tgtEl>
                                        <p:attrNameLst>
                                          <p:attrName>ppt_y</p:attrName>
                                        </p:attrNameLst>
                                      </p:cBhvr>
                                      <p:tavLst>
                                        <p:tav tm="0">
                                          <p:val>
                                            <p:strVal val="ppt_y"/>
                                          </p:val>
                                        </p:tav>
                                        <p:tav tm="100000">
                                          <p:val>
                                            <p:strVal val="1+ppt_h/2"/>
                                          </p:val>
                                        </p:tav>
                                      </p:tavLst>
                                    </p:anim>
                                    <p:set>
                                      <p:cBhvr>
                                        <p:cTn id="200" dur="1" fill="hold">
                                          <p:stCondLst>
                                            <p:cond delay="499"/>
                                          </p:stCondLst>
                                        </p:cTn>
                                        <p:tgtEl>
                                          <p:spTgt spid="61"/>
                                        </p:tgtEl>
                                        <p:attrNameLst>
                                          <p:attrName>style.visibility</p:attrName>
                                        </p:attrNameLst>
                                      </p:cBhvr>
                                      <p:to>
                                        <p:strVal val="hidden"/>
                                      </p:to>
                                    </p:set>
                                  </p:childTnLst>
                                </p:cTn>
                              </p:par>
                            </p:childTnLst>
                          </p:cTn>
                        </p:par>
                      </p:childTnLst>
                    </p:cTn>
                  </p:par>
                  <p:par>
                    <p:cTn id="201" fill="hold">
                      <p:stCondLst>
                        <p:cond delay="indefinite"/>
                      </p:stCondLst>
                      <p:childTnLst>
                        <p:par>
                          <p:cTn id="202" fill="hold">
                            <p:stCondLst>
                              <p:cond delay="0"/>
                            </p:stCondLst>
                            <p:childTnLst>
                              <p:par>
                                <p:cTn id="203" presetID="2" presetClass="entr" presetSubtype="4" fill="hold" grpId="0" nodeType="clickEffect">
                                  <p:stCondLst>
                                    <p:cond delay="0"/>
                                  </p:stCondLst>
                                  <p:childTnLst>
                                    <p:set>
                                      <p:cBhvr>
                                        <p:cTn id="204" dur="1" fill="hold">
                                          <p:stCondLst>
                                            <p:cond delay="0"/>
                                          </p:stCondLst>
                                        </p:cTn>
                                        <p:tgtEl>
                                          <p:spTgt spid="62"/>
                                        </p:tgtEl>
                                        <p:attrNameLst>
                                          <p:attrName>style.visibility</p:attrName>
                                        </p:attrNameLst>
                                      </p:cBhvr>
                                      <p:to>
                                        <p:strVal val="visible"/>
                                      </p:to>
                                    </p:set>
                                    <p:anim calcmode="lin" valueType="num">
                                      <p:cBhvr additive="base">
                                        <p:cTn id="205" dur="500" fill="hold"/>
                                        <p:tgtEl>
                                          <p:spTgt spid="62"/>
                                        </p:tgtEl>
                                        <p:attrNameLst>
                                          <p:attrName>ppt_x</p:attrName>
                                        </p:attrNameLst>
                                      </p:cBhvr>
                                      <p:tavLst>
                                        <p:tav tm="0">
                                          <p:val>
                                            <p:strVal val="#ppt_x"/>
                                          </p:val>
                                        </p:tav>
                                        <p:tav tm="100000">
                                          <p:val>
                                            <p:strVal val="#ppt_x"/>
                                          </p:val>
                                        </p:tav>
                                      </p:tavLst>
                                    </p:anim>
                                    <p:anim calcmode="lin" valueType="num">
                                      <p:cBhvr additive="base">
                                        <p:cTn id="206"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207" fill="hold">
                      <p:stCondLst>
                        <p:cond delay="indefinite"/>
                      </p:stCondLst>
                      <p:childTnLst>
                        <p:par>
                          <p:cTn id="208" fill="hold">
                            <p:stCondLst>
                              <p:cond delay="0"/>
                            </p:stCondLst>
                            <p:childTnLst>
                              <p:par>
                                <p:cTn id="209" presetID="2" presetClass="exit" presetSubtype="4" fill="hold" grpId="1" nodeType="clickEffect">
                                  <p:stCondLst>
                                    <p:cond delay="0"/>
                                  </p:stCondLst>
                                  <p:childTnLst>
                                    <p:anim calcmode="lin" valueType="num">
                                      <p:cBhvr additive="base">
                                        <p:cTn id="210" dur="500"/>
                                        <p:tgtEl>
                                          <p:spTgt spid="62"/>
                                        </p:tgtEl>
                                        <p:attrNameLst>
                                          <p:attrName>ppt_x</p:attrName>
                                        </p:attrNameLst>
                                      </p:cBhvr>
                                      <p:tavLst>
                                        <p:tav tm="0">
                                          <p:val>
                                            <p:strVal val="ppt_x"/>
                                          </p:val>
                                        </p:tav>
                                        <p:tav tm="100000">
                                          <p:val>
                                            <p:strVal val="ppt_x"/>
                                          </p:val>
                                        </p:tav>
                                      </p:tavLst>
                                    </p:anim>
                                    <p:anim calcmode="lin" valueType="num">
                                      <p:cBhvr additive="base">
                                        <p:cTn id="211" dur="500"/>
                                        <p:tgtEl>
                                          <p:spTgt spid="62"/>
                                        </p:tgtEl>
                                        <p:attrNameLst>
                                          <p:attrName>ppt_y</p:attrName>
                                        </p:attrNameLst>
                                      </p:cBhvr>
                                      <p:tavLst>
                                        <p:tav tm="0">
                                          <p:val>
                                            <p:strVal val="ppt_y"/>
                                          </p:val>
                                        </p:tav>
                                        <p:tav tm="100000">
                                          <p:val>
                                            <p:strVal val="1+ppt_h/2"/>
                                          </p:val>
                                        </p:tav>
                                      </p:tavLst>
                                    </p:anim>
                                    <p:set>
                                      <p:cBhvr>
                                        <p:cTn id="212" dur="1" fill="hold">
                                          <p:stCondLst>
                                            <p:cond delay="499"/>
                                          </p:stCondLst>
                                        </p:cTn>
                                        <p:tgtEl>
                                          <p:spTgt spid="62"/>
                                        </p:tgtEl>
                                        <p:attrNameLst>
                                          <p:attrName>style.visibility</p:attrName>
                                        </p:attrNameLst>
                                      </p:cBhvr>
                                      <p:to>
                                        <p:strVal val="hidden"/>
                                      </p:to>
                                    </p:set>
                                  </p:childTnLst>
                                </p:cTn>
                              </p:par>
                            </p:childTnLst>
                          </p:cTn>
                        </p:par>
                      </p:childTnLst>
                    </p:cTn>
                  </p:par>
                  <p:par>
                    <p:cTn id="213" fill="hold">
                      <p:stCondLst>
                        <p:cond delay="indefinite"/>
                      </p:stCondLst>
                      <p:childTnLst>
                        <p:par>
                          <p:cTn id="214" fill="hold">
                            <p:stCondLst>
                              <p:cond delay="0"/>
                            </p:stCondLst>
                            <p:childTnLst>
                              <p:par>
                                <p:cTn id="215" presetID="2" presetClass="entr" presetSubtype="4" fill="hold" grpId="0" nodeType="clickEffect">
                                  <p:stCondLst>
                                    <p:cond delay="0"/>
                                  </p:stCondLst>
                                  <p:childTnLst>
                                    <p:set>
                                      <p:cBhvr>
                                        <p:cTn id="216" dur="1" fill="hold">
                                          <p:stCondLst>
                                            <p:cond delay="0"/>
                                          </p:stCondLst>
                                        </p:cTn>
                                        <p:tgtEl>
                                          <p:spTgt spid="63"/>
                                        </p:tgtEl>
                                        <p:attrNameLst>
                                          <p:attrName>style.visibility</p:attrName>
                                        </p:attrNameLst>
                                      </p:cBhvr>
                                      <p:to>
                                        <p:strVal val="visible"/>
                                      </p:to>
                                    </p:set>
                                    <p:anim calcmode="lin" valueType="num">
                                      <p:cBhvr additive="base">
                                        <p:cTn id="217" dur="500" fill="hold"/>
                                        <p:tgtEl>
                                          <p:spTgt spid="63"/>
                                        </p:tgtEl>
                                        <p:attrNameLst>
                                          <p:attrName>ppt_x</p:attrName>
                                        </p:attrNameLst>
                                      </p:cBhvr>
                                      <p:tavLst>
                                        <p:tav tm="0">
                                          <p:val>
                                            <p:strVal val="#ppt_x"/>
                                          </p:val>
                                        </p:tav>
                                        <p:tav tm="100000">
                                          <p:val>
                                            <p:strVal val="#ppt_x"/>
                                          </p:val>
                                        </p:tav>
                                      </p:tavLst>
                                    </p:anim>
                                    <p:anim calcmode="lin" valueType="num">
                                      <p:cBhvr additive="base">
                                        <p:cTn id="218"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219" fill="hold">
                      <p:stCondLst>
                        <p:cond delay="indefinite"/>
                      </p:stCondLst>
                      <p:childTnLst>
                        <p:par>
                          <p:cTn id="220" fill="hold">
                            <p:stCondLst>
                              <p:cond delay="0"/>
                            </p:stCondLst>
                            <p:childTnLst>
                              <p:par>
                                <p:cTn id="221" presetID="2" presetClass="exit" presetSubtype="4" fill="hold" grpId="1" nodeType="clickEffect">
                                  <p:stCondLst>
                                    <p:cond delay="0"/>
                                  </p:stCondLst>
                                  <p:childTnLst>
                                    <p:anim calcmode="lin" valueType="num">
                                      <p:cBhvr additive="base">
                                        <p:cTn id="222" dur="500"/>
                                        <p:tgtEl>
                                          <p:spTgt spid="63"/>
                                        </p:tgtEl>
                                        <p:attrNameLst>
                                          <p:attrName>ppt_x</p:attrName>
                                        </p:attrNameLst>
                                      </p:cBhvr>
                                      <p:tavLst>
                                        <p:tav tm="0">
                                          <p:val>
                                            <p:strVal val="ppt_x"/>
                                          </p:val>
                                        </p:tav>
                                        <p:tav tm="100000">
                                          <p:val>
                                            <p:strVal val="ppt_x"/>
                                          </p:val>
                                        </p:tav>
                                      </p:tavLst>
                                    </p:anim>
                                    <p:anim calcmode="lin" valueType="num">
                                      <p:cBhvr additive="base">
                                        <p:cTn id="223" dur="500"/>
                                        <p:tgtEl>
                                          <p:spTgt spid="63"/>
                                        </p:tgtEl>
                                        <p:attrNameLst>
                                          <p:attrName>ppt_y</p:attrName>
                                        </p:attrNameLst>
                                      </p:cBhvr>
                                      <p:tavLst>
                                        <p:tav tm="0">
                                          <p:val>
                                            <p:strVal val="ppt_y"/>
                                          </p:val>
                                        </p:tav>
                                        <p:tav tm="100000">
                                          <p:val>
                                            <p:strVal val="1+ppt_h/2"/>
                                          </p:val>
                                        </p:tav>
                                      </p:tavLst>
                                    </p:anim>
                                    <p:set>
                                      <p:cBhvr>
                                        <p:cTn id="224" dur="1" fill="hold">
                                          <p:stCondLst>
                                            <p:cond delay="499"/>
                                          </p:stCondLst>
                                        </p:cTn>
                                        <p:tgtEl>
                                          <p:spTgt spid="63"/>
                                        </p:tgtEl>
                                        <p:attrNameLst>
                                          <p:attrName>style.visibility</p:attrName>
                                        </p:attrNameLst>
                                      </p:cBhvr>
                                      <p:to>
                                        <p:strVal val="hidden"/>
                                      </p:to>
                                    </p:set>
                                  </p:childTnLst>
                                </p:cTn>
                              </p:par>
                            </p:childTnLst>
                          </p:cTn>
                        </p:par>
                      </p:childTnLst>
                    </p:cTn>
                  </p:par>
                  <p:par>
                    <p:cTn id="225" fill="hold">
                      <p:stCondLst>
                        <p:cond delay="indefinite"/>
                      </p:stCondLst>
                      <p:childTnLst>
                        <p:par>
                          <p:cTn id="226" fill="hold">
                            <p:stCondLst>
                              <p:cond delay="0"/>
                            </p:stCondLst>
                            <p:childTnLst>
                              <p:par>
                                <p:cTn id="227" presetID="2" presetClass="entr" presetSubtype="4" fill="hold" grpId="0" nodeType="clickEffect">
                                  <p:stCondLst>
                                    <p:cond delay="0"/>
                                  </p:stCondLst>
                                  <p:childTnLst>
                                    <p:set>
                                      <p:cBhvr>
                                        <p:cTn id="228" dur="1" fill="hold">
                                          <p:stCondLst>
                                            <p:cond delay="0"/>
                                          </p:stCondLst>
                                        </p:cTn>
                                        <p:tgtEl>
                                          <p:spTgt spid="64"/>
                                        </p:tgtEl>
                                        <p:attrNameLst>
                                          <p:attrName>style.visibility</p:attrName>
                                        </p:attrNameLst>
                                      </p:cBhvr>
                                      <p:to>
                                        <p:strVal val="visible"/>
                                      </p:to>
                                    </p:set>
                                    <p:anim calcmode="lin" valueType="num">
                                      <p:cBhvr additive="base">
                                        <p:cTn id="229" dur="500" fill="hold"/>
                                        <p:tgtEl>
                                          <p:spTgt spid="64"/>
                                        </p:tgtEl>
                                        <p:attrNameLst>
                                          <p:attrName>ppt_x</p:attrName>
                                        </p:attrNameLst>
                                      </p:cBhvr>
                                      <p:tavLst>
                                        <p:tav tm="0">
                                          <p:val>
                                            <p:strVal val="#ppt_x"/>
                                          </p:val>
                                        </p:tav>
                                        <p:tav tm="100000">
                                          <p:val>
                                            <p:strVal val="#ppt_x"/>
                                          </p:val>
                                        </p:tav>
                                      </p:tavLst>
                                    </p:anim>
                                    <p:anim calcmode="lin" valueType="num">
                                      <p:cBhvr additive="base">
                                        <p:cTn id="230"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231" fill="hold">
                      <p:stCondLst>
                        <p:cond delay="indefinite"/>
                      </p:stCondLst>
                      <p:childTnLst>
                        <p:par>
                          <p:cTn id="232" fill="hold">
                            <p:stCondLst>
                              <p:cond delay="0"/>
                            </p:stCondLst>
                            <p:childTnLst>
                              <p:par>
                                <p:cTn id="233" presetID="2" presetClass="exit" presetSubtype="4" fill="hold" grpId="1" nodeType="clickEffect">
                                  <p:stCondLst>
                                    <p:cond delay="0"/>
                                  </p:stCondLst>
                                  <p:childTnLst>
                                    <p:anim calcmode="lin" valueType="num">
                                      <p:cBhvr additive="base">
                                        <p:cTn id="234" dur="500"/>
                                        <p:tgtEl>
                                          <p:spTgt spid="64"/>
                                        </p:tgtEl>
                                        <p:attrNameLst>
                                          <p:attrName>ppt_x</p:attrName>
                                        </p:attrNameLst>
                                      </p:cBhvr>
                                      <p:tavLst>
                                        <p:tav tm="0">
                                          <p:val>
                                            <p:strVal val="ppt_x"/>
                                          </p:val>
                                        </p:tav>
                                        <p:tav tm="100000">
                                          <p:val>
                                            <p:strVal val="ppt_x"/>
                                          </p:val>
                                        </p:tav>
                                      </p:tavLst>
                                    </p:anim>
                                    <p:anim calcmode="lin" valueType="num">
                                      <p:cBhvr additive="base">
                                        <p:cTn id="235" dur="500"/>
                                        <p:tgtEl>
                                          <p:spTgt spid="64"/>
                                        </p:tgtEl>
                                        <p:attrNameLst>
                                          <p:attrName>ppt_y</p:attrName>
                                        </p:attrNameLst>
                                      </p:cBhvr>
                                      <p:tavLst>
                                        <p:tav tm="0">
                                          <p:val>
                                            <p:strVal val="ppt_y"/>
                                          </p:val>
                                        </p:tav>
                                        <p:tav tm="100000">
                                          <p:val>
                                            <p:strVal val="1+ppt_h/2"/>
                                          </p:val>
                                        </p:tav>
                                      </p:tavLst>
                                    </p:anim>
                                    <p:set>
                                      <p:cBhvr>
                                        <p:cTn id="236" dur="1" fill="hold">
                                          <p:stCondLst>
                                            <p:cond delay="499"/>
                                          </p:stCondLst>
                                        </p:cTn>
                                        <p:tgtEl>
                                          <p:spTgt spid="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4" grpId="1"/>
      <p:bldP spid="25" grpId="0"/>
      <p:bldP spid="25" grpId="1"/>
      <p:bldP spid="26" grpId="0"/>
      <p:bldP spid="26" grpId="1"/>
      <p:bldP spid="48" grpId="0"/>
      <p:bldP spid="48" grpId="1"/>
      <p:bldP spid="49" grpId="0"/>
      <p:bldP spid="49" grpId="1"/>
      <p:bldP spid="50" grpId="0"/>
      <p:bldP spid="50" grpId="1"/>
      <p:bldP spid="51" grpId="0"/>
      <p:bldP spid="51" grpId="1"/>
      <p:bldP spid="52" grpId="0"/>
      <p:bldP spid="52" grpId="1"/>
      <p:bldP spid="53" grpId="0"/>
      <p:bldP spid="53" grpId="1"/>
      <p:bldP spid="54" grpId="0"/>
      <p:bldP spid="54" grpId="1"/>
      <p:bldP spid="55" grpId="0"/>
      <p:bldP spid="55" grpId="1"/>
      <p:bldP spid="56" grpId="0"/>
      <p:bldP spid="56" grpId="1"/>
      <p:bldP spid="58" grpId="0"/>
      <p:bldP spid="58" grpId="1"/>
      <p:bldP spid="59" grpId="0"/>
      <p:bldP spid="59" grpId="1"/>
      <p:bldP spid="60" grpId="0"/>
      <p:bldP spid="60" grpId="1"/>
      <p:bldP spid="61" grpId="0"/>
      <p:bldP spid="61" grpId="1"/>
      <p:bldP spid="62" grpId="0"/>
      <p:bldP spid="62" grpId="1"/>
      <p:bldP spid="63" grpId="0"/>
      <p:bldP spid="63" grpId="1"/>
      <p:bldP spid="64" grpId="0"/>
      <p:bldP spid="64" grpId="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42852"/>
            <a:ext cx="9144000" cy="857256"/>
          </a:xfrm>
        </p:spPr>
        <p:txBody>
          <a:bodyPr/>
          <a:lstStyle/>
          <a:p>
            <a:r>
              <a:rPr lang="fr-FR" sz="2000" dirty="0" smtClean="0"/>
              <a:t>Le système oxydant initial </a:t>
            </a:r>
            <a:r>
              <a:rPr lang="fr-FR" sz="2000" dirty="0" err="1" smtClean="0"/>
              <a:t>NOx</a:t>
            </a:r>
            <a:r>
              <a:rPr lang="fr-FR" sz="2000" dirty="0" smtClean="0"/>
              <a:t> est représenté</a:t>
            </a:r>
            <a:br>
              <a:rPr lang="fr-FR" sz="2000" dirty="0" smtClean="0"/>
            </a:br>
            <a:r>
              <a:rPr lang="fr-FR" sz="2000" dirty="0" smtClean="0"/>
              <a:t> par les espèces suivantes en équilibres.</a:t>
            </a:r>
            <a:endParaRPr lang="fr-FR" sz="2000" dirty="0"/>
          </a:p>
        </p:txBody>
      </p:sp>
      <p:sp>
        <p:nvSpPr>
          <p:cNvPr id="3" name="Espace réservé du contenu 2"/>
          <p:cNvSpPr>
            <a:spLocks noGrp="1"/>
          </p:cNvSpPr>
          <p:nvPr>
            <p:ph idx="1"/>
          </p:nvPr>
        </p:nvSpPr>
        <p:spPr>
          <a:xfrm>
            <a:off x="5357818" y="1071546"/>
            <a:ext cx="3786214" cy="5500726"/>
          </a:xfrm>
        </p:spPr>
        <p:txBody>
          <a:bodyPr/>
          <a:lstStyle/>
          <a:p>
            <a:r>
              <a:rPr lang="fr-FR" sz="2000" dirty="0" smtClean="0"/>
              <a:t>l’espèce la plus réactive sur les </a:t>
            </a:r>
            <a:r>
              <a:rPr lang="fr-FR" sz="2000" dirty="0" err="1" smtClean="0"/>
              <a:t>carbamoyl</a:t>
            </a:r>
            <a:r>
              <a:rPr lang="fr-FR" sz="2000" dirty="0" smtClean="0"/>
              <a:t>-aminoacides est  N</a:t>
            </a:r>
            <a:r>
              <a:rPr lang="fr-FR" sz="2000" baseline="-25000" dirty="0" smtClean="0"/>
              <a:t>2</a:t>
            </a:r>
            <a:r>
              <a:rPr lang="fr-FR" sz="2000" dirty="0" smtClean="0"/>
              <a:t>0</a:t>
            </a:r>
            <a:r>
              <a:rPr lang="fr-FR" sz="2000" baseline="-25000" dirty="0" smtClean="0"/>
              <a:t>3</a:t>
            </a:r>
            <a:r>
              <a:rPr lang="fr-FR" sz="2000" dirty="0" smtClean="0"/>
              <a:t> </a:t>
            </a:r>
            <a:r>
              <a:rPr lang="en-US" sz="2000" dirty="0" smtClean="0"/>
              <a:t>(k</a:t>
            </a:r>
            <a:r>
              <a:rPr lang="en-US" sz="2000" baseline="-25000" dirty="0" smtClean="0"/>
              <a:t>N2O3 </a:t>
            </a:r>
            <a:r>
              <a:rPr lang="en-US" sz="2000" dirty="0" smtClean="0"/>
              <a:t>= 1.0x10</a:t>
            </a:r>
            <a:r>
              <a:rPr lang="en-US" sz="2000" baseline="30000" dirty="0" smtClean="0"/>
              <a:t>8</a:t>
            </a:r>
            <a:r>
              <a:rPr lang="en-US" sz="2000" dirty="0" smtClean="0"/>
              <a:t>s</a:t>
            </a:r>
            <a:r>
              <a:rPr lang="en-US" sz="2000" baseline="30000" dirty="0" smtClean="0"/>
              <a:t>-1</a:t>
            </a:r>
            <a:r>
              <a:rPr lang="en-US" sz="2000" dirty="0" smtClean="0"/>
              <a:t>)</a:t>
            </a:r>
          </a:p>
          <a:p>
            <a:r>
              <a:rPr lang="en-US" sz="1600" dirty="0" smtClean="0">
                <a:hlinkClick r:id="rId2" action="ppaction://hlinkfile"/>
              </a:rPr>
              <a:t>Article 11</a:t>
            </a:r>
            <a:endParaRPr lang="en-US" sz="1600" dirty="0" smtClean="0"/>
          </a:p>
          <a:p>
            <a:pPr>
              <a:buNone/>
            </a:pPr>
            <a:endParaRPr lang="en-US" sz="2000" dirty="0" smtClean="0"/>
          </a:p>
          <a:p>
            <a:r>
              <a:rPr lang="en-US" sz="2000" dirty="0" err="1" smtClean="0"/>
              <a:t>lorsque</a:t>
            </a:r>
            <a:r>
              <a:rPr lang="en-US" sz="2000" dirty="0" smtClean="0"/>
              <a:t> [O</a:t>
            </a:r>
            <a:r>
              <a:rPr lang="en-US" sz="2000" baseline="-25000" dirty="0" smtClean="0"/>
              <a:t>2</a:t>
            </a:r>
            <a:r>
              <a:rPr lang="en-US" sz="2000" dirty="0" smtClean="0"/>
              <a:t>]    La [</a:t>
            </a:r>
            <a:r>
              <a:rPr lang="fr-FR" sz="2000" dirty="0" smtClean="0"/>
              <a:t>N</a:t>
            </a:r>
            <a:r>
              <a:rPr lang="fr-FR" sz="2000" baseline="-25000" dirty="0" smtClean="0"/>
              <a:t>2</a:t>
            </a:r>
            <a:r>
              <a:rPr lang="fr-FR" sz="2000" dirty="0" smtClean="0"/>
              <a:t>0</a:t>
            </a:r>
            <a:r>
              <a:rPr lang="fr-FR" sz="2000" baseline="-25000" dirty="0" smtClean="0"/>
              <a:t>3</a:t>
            </a:r>
            <a:r>
              <a:rPr lang="en-US" sz="2000" dirty="0" smtClean="0"/>
              <a:t>] </a:t>
            </a:r>
          </a:p>
          <a:p>
            <a:endParaRPr lang="en-US" sz="2000" dirty="0" smtClean="0"/>
          </a:p>
          <a:p>
            <a:r>
              <a:rPr lang="en-US" sz="2000" dirty="0" smtClean="0"/>
              <a:t>Avec le </a:t>
            </a:r>
            <a:r>
              <a:rPr lang="en-US" sz="2000" dirty="0" err="1" smtClean="0"/>
              <a:t>développement</a:t>
            </a:r>
            <a:r>
              <a:rPr lang="en-US" sz="2000" dirty="0" smtClean="0"/>
              <a:t> de la vie et </a:t>
            </a:r>
            <a:r>
              <a:rPr lang="en-US" sz="2000" dirty="0" err="1" smtClean="0"/>
              <a:t>l’accroissement</a:t>
            </a:r>
            <a:r>
              <a:rPr lang="en-US" sz="2000" dirty="0" smtClean="0"/>
              <a:t> de [O</a:t>
            </a:r>
            <a:r>
              <a:rPr lang="en-US" sz="2000" baseline="-25000" dirty="0" smtClean="0"/>
              <a:t>2</a:t>
            </a:r>
            <a:r>
              <a:rPr lang="en-US" sz="2000" dirty="0" smtClean="0"/>
              <a:t>] </a:t>
            </a:r>
            <a:r>
              <a:rPr lang="en-US" sz="2000" dirty="0" err="1" smtClean="0"/>
              <a:t>l’activité</a:t>
            </a:r>
            <a:r>
              <a:rPr lang="en-US" sz="2000" dirty="0" smtClean="0"/>
              <a:t> de la </a:t>
            </a:r>
            <a:r>
              <a:rPr lang="en-US" sz="2000" dirty="0" err="1" smtClean="0"/>
              <a:t>pompe</a:t>
            </a:r>
            <a:r>
              <a:rPr lang="en-US" sz="2000" dirty="0" smtClean="0"/>
              <a:t> </a:t>
            </a:r>
            <a:r>
              <a:rPr lang="en-US" sz="2000" dirty="0" err="1" smtClean="0"/>
              <a:t>primaire</a:t>
            </a:r>
            <a:r>
              <a:rPr lang="en-US" sz="2000" dirty="0" smtClean="0"/>
              <a:t> </a:t>
            </a:r>
            <a:r>
              <a:rPr lang="en-US" sz="2000" dirty="0" err="1" smtClean="0"/>
              <a:t>pourrait</a:t>
            </a:r>
            <a:r>
              <a:rPr lang="en-US" sz="2000" dirty="0" smtClean="0"/>
              <a:t> </a:t>
            </a:r>
            <a:r>
              <a:rPr lang="en-US" sz="2000" dirty="0" err="1" smtClean="0"/>
              <a:t>s’être</a:t>
            </a:r>
            <a:r>
              <a:rPr lang="en-US" sz="2000" dirty="0" smtClean="0"/>
              <a:t> </a:t>
            </a:r>
            <a:r>
              <a:rPr lang="en-US" sz="2000" dirty="0" err="1" smtClean="0"/>
              <a:t>arrétée</a:t>
            </a:r>
            <a:r>
              <a:rPr lang="en-US" sz="2000" dirty="0" smtClean="0"/>
              <a:t> et la vie </a:t>
            </a:r>
            <a:r>
              <a:rPr lang="en-US" sz="2000" dirty="0" err="1" smtClean="0"/>
              <a:t>émergente</a:t>
            </a:r>
            <a:r>
              <a:rPr lang="en-US" sz="2000" dirty="0" smtClean="0"/>
              <a:t> </a:t>
            </a:r>
            <a:r>
              <a:rPr lang="en-US" sz="2000" dirty="0" err="1" smtClean="0"/>
              <a:t>disparaître</a:t>
            </a:r>
            <a:r>
              <a:rPr lang="en-US" sz="2000" dirty="0" smtClean="0"/>
              <a:t>. </a:t>
            </a:r>
          </a:p>
          <a:p>
            <a:r>
              <a:rPr lang="en-US" sz="2000" dirty="0" err="1" smtClean="0"/>
              <a:t>L’évolution</a:t>
            </a:r>
            <a:r>
              <a:rPr lang="en-US" sz="2000" dirty="0" smtClean="0"/>
              <a:t> </a:t>
            </a:r>
            <a:r>
              <a:rPr lang="en-US" sz="2000" dirty="0" err="1" smtClean="0"/>
              <a:t>Darwinienne</a:t>
            </a:r>
            <a:r>
              <a:rPr lang="en-US" sz="2000" dirty="0" smtClean="0"/>
              <a:t> a </a:t>
            </a:r>
            <a:r>
              <a:rPr lang="en-US" sz="2000" dirty="0" err="1" smtClean="0"/>
              <a:t>certainement</a:t>
            </a:r>
            <a:r>
              <a:rPr lang="en-US" sz="2000" dirty="0" smtClean="0"/>
              <a:t>  </a:t>
            </a:r>
            <a:r>
              <a:rPr lang="en-US" sz="2000" dirty="0" err="1" smtClean="0"/>
              <a:t>adapté</a:t>
            </a:r>
            <a:r>
              <a:rPr lang="en-US" sz="2000" dirty="0" smtClean="0"/>
              <a:t> le </a:t>
            </a:r>
            <a:r>
              <a:rPr lang="en-US" sz="2000" dirty="0" err="1" smtClean="0"/>
              <a:t>système</a:t>
            </a:r>
            <a:r>
              <a:rPr lang="en-US" sz="2000" dirty="0" smtClean="0"/>
              <a:t> au milieu de + en + </a:t>
            </a:r>
            <a:r>
              <a:rPr lang="en-US" sz="2000" dirty="0" err="1" smtClean="0"/>
              <a:t>oxygéné</a:t>
            </a:r>
            <a:r>
              <a:rPr lang="en-US" sz="2000" dirty="0" smtClean="0"/>
              <a:t>.   </a:t>
            </a:r>
            <a:r>
              <a:rPr lang="fr-FR" sz="2000" dirty="0" smtClean="0"/>
              <a:t> </a:t>
            </a:r>
            <a:endParaRPr lang="fr-FR" sz="2000" dirty="0"/>
          </a:p>
        </p:txBody>
      </p:sp>
      <p:pic>
        <p:nvPicPr>
          <p:cNvPr id="147458" name="Picture 2"/>
          <p:cNvPicPr>
            <a:picLocks noChangeAspect="1" noChangeArrowheads="1"/>
          </p:cNvPicPr>
          <p:nvPr/>
        </p:nvPicPr>
        <p:blipFill>
          <a:blip r:embed="rId3"/>
          <a:srcRect/>
          <a:stretch>
            <a:fillRect/>
          </a:stretch>
        </p:blipFill>
        <p:spPr bwMode="auto">
          <a:xfrm>
            <a:off x="142844" y="1285860"/>
            <a:ext cx="5101847" cy="5144128"/>
          </a:xfrm>
          <a:prstGeom prst="rect">
            <a:avLst/>
          </a:prstGeom>
          <a:noFill/>
          <a:ln w="9525">
            <a:noFill/>
            <a:miter lim="800000"/>
            <a:headEnd/>
            <a:tailEnd/>
          </a:ln>
        </p:spPr>
      </p:pic>
      <p:cxnSp>
        <p:nvCxnSpPr>
          <p:cNvPr id="13" name="Connecteur droit avec flèche 12"/>
          <p:cNvCxnSpPr/>
          <p:nvPr/>
        </p:nvCxnSpPr>
        <p:spPr>
          <a:xfrm rot="16200000" flipH="1">
            <a:off x="8429652" y="3071810"/>
            <a:ext cx="214314" cy="71438"/>
          </a:xfrm>
          <a:prstGeom prst="straightConnector1">
            <a:avLst/>
          </a:prstGeom>
          <a:ln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rot="5400000" flipH="1" flipV="1">
            <a:off x="7215206" y="3000372"/>
            <a:ext cx="142876" cy="142876"/>
          </a:xfrm>
          <a:prstGeom prst="straightConnector1">
            <a:avLst/>
          </a:prstGeom>
          <a:ln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re 1"/>
          <p:cNvSpPr>
            <a:spLocks noGrp="1"/>
          </p:cNvSpPr>
          <p:nvPr>
            <p:ph type="title"/>
          </p:nvPr>
        </p:nvSpPr>
        <p:spPr>
          <a:xfrm>
            <a:off x="457200" y="44624"/>
            <a:ext cx="8229600" cy="1143000"/>
          </a:xfrm>
        </p:spPr>
        <p:txBody>
          <a:bodyPr/>
          <a:lstStyle/>
          <a:p>
            <a:r>
              <a:rPr lang="fr-FR" dirty="0" smtClean="0"/>
              <a:t>La pompe primaire</a:t>
            </a:r>
          </a:p>
        </p:txBody>
      </p:sp>
      <p:sp>
        <p:nvSpPr>
          <p:cNvPr id="56323" name="Espace réservé du contenu 2"/>
          <p:cNvSpPr>
            <a:spLocks noGrp="1"/>
          </p:cNvSpPr>
          <p:nvPr>
            <p:ph idx="1"/>
          </p:nvPr>
        </p:nvSpPr>
        <p:spPr>
          <a:xfrm>
            <a:off x="214313" y="1340768"/>
            <a:ext cx="8715375" cy="2448272"/>
          </a:xfrm>
        </p:spPr>
        <p:txBody>
          <a:bodyPr/>
          <a:lstStyle/>
          <a:p>
            <a:r>
              <a:rPr lang="fr-FR" dirty="0" smtClean="0"/>
              <a:t>Dés l’instant ou la pompe primaire s’est mise à fonctionner on peut penser que </a:t>
            </a:r>
            <a:r>
              <a:rPr lang="fr-FR" b="1" dirty="0" smtClean="0">
                <a:solidFill>
                  <a:srgbClr val="FF0000"/>
                </a:solidFill>
              </a:rPr>
              <a:t>le rôle du hasard a considérablement diminué</a:t>
            </a:r>
            <a:r>
              <a:rPr lang="fr-FR" b="1" dirty="0">
                <a:solidFill>
                  <a:srgbClr val="FF0000"/>
                </a:solidFill>
              </a:rPr>
              <a:t> </a:t>
            </a:r>
            <a:r>
              <a:rPr lang="fr-FR" b="1" dirty="0" smtClean="0">
                <a:solidFill>
                  <a:srgbClr val="FF0000"/>
                </a:solidFill>
              </a:rPr>
              <a:t>au profit des sélectivités chimiques et au delà biologiques.</a:t>
            </a:r>
            <a:endParaRPr lang="fr-FR" dirty="0" smtClean="0"/>
          </a:p>
          <a:p>
            <a:pPr>
              <a:buNone/>
            </a:pPr>
            <a:endParaRPr lang="fr-FR" dirty="0" smtClean="0"/>
          </a:p>
        </p:txBody>
      </p:sp>
      <p:sp>
        <p:nvSpPr>
          <p:cNvPr id="4" name="ZoneTexte 3"/>
          <p:cNvSpPr txBox="1"/>
          <p:nvPr/>
        </p:nvSpPr>
        <p:spPr>
          <a:xfrm>
            <a:off x="285720" y="4221088"/>
            <a:ext cx="8643998" cy="1569660"/>
          </a:xfrm>
          <a:prstGeom prst="rect">
            <a:avLst/>
          </a:prstGeom>
          <a:noFill/>
        </p:spPr>
        <p:txBody>
          <a:bodyPr wrap="square" rtlCol="0">
            <a:spAutoFit/>
          </a:bodyPr>
          <a:lstStyle/>
          <a:p>
            <a:r>
              <a:rPr lang="fr-FR" sz="2400" dirty="0" smtClean="0"/>
              <a:t>On peut aussi de façon plus réductrice seulement considérer que la pompe primaire n’est qu’un outil expérimental permettant d’étudier les chemins que la matière inerte pourrait avoir suivie pour devenir autoreproductible, donc vivante. </a:t>
            </a:r>
          </a:p>
        </p:txBody>
      </p:sp>
      <p:sp>
        <p:nvSpPr>
          <p:cNvPr id="5" name="ZoneTexte 4"/>
          <p:cNvSpPr txBox="1"/>
          <p:nvPr/>
        </p:nvSpPr>
        <p:spPr>
          <a:xfrm>
            <a:off x="107504" y="6021288"/>
            <a:ext cx="9036496" cy="707886"/>
          </a:xfrm>
          <a:prstGeom prst="rect">
            <a:avLst/>
          </a:prstGeom>
          <a:noFill/>
        </p:spPr>
        <p:txBody>
          <a:bodyPr wrap="square" rtlCol="0">
            <a:spAutoFit/>
          </a:bodyPr>
          <a:lstStyle/>
          <a:p>
            <a:r>
              <a:rPr lang="fr-FR" sz="2000" dirty="0" smtClean="0"/>
              <a:t>Dans tous les cas cette approche expérimentale, cohérente avec de multiples données, est pour l’instant unique.</a:t>
            </a:r>
            <a:endParaRPr lang="fr-FR"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 calcmode="lin" valueType="num">
                                      <p:cBhvr additive="base">
                                        <p:cTn id="7" dur="500" fill="hold"/>
                                        <p:tgtEl>
                                          <p:spTgt spid="563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63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P spid="4" grpId="0"/>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idx="4294967295"/>
          </p:nvPr>
        </p:nvSpPr>
        <p:spPr>
          <a:xfrm>
            <a:off x="485804" y="274638"/>
            <a:ext cx="8229600" cy="1143000"/>
          </a:xfrm>
        </p:spPr>
        <p:txBody>
          <a:bodyPr/>
          <a:lstStyle/>
          <a:p>
            <a:r>
              <a:rPr lang="fr-FR" sz="3600" dirty="0" smtClean="0"/>
              <a:t>Travaux réalisés en collaboration avec </a:t>
            </a:r>
            <a:endParaRPr lang="fr-FR" sz="3600" dirty="0"/>
          </a:p>
        </p:txBody>
      </p:sp>
      <p:sp>
        <p:nvSpPr>
          <p:cNvPr id="4" name="Espace réservé du contenu 3"/>
          <p:cNvSpPr>
            <a:spLocks noGrp="1"/>
          </p:cNvSpPr>
          <p:nvPr>
            <p:ph idx="4294967295"/>
          </p:nvPr>
        </p:nvSpPr>
        <p:spPr>
          <a:xfrm>
            <a:off x="285720" y="1600200"/>
            <a:ext cx="8643998" cy="5043510"/>
          </a:xfrm>
        </p:spPr>
        <p:txBody>
          <a:bodyPr/>
          <a:lstStyle/>
          <a:p>
            <a:r>
              <a:rPr lang="en-US" sz="2000" dirty="0" smtClean="0"/>
              <a:t>Hélène Collet, Jacques </a:t>
            </a:r>
            <a:r>
              <a:rPr lang="en-US" sz="2000" dirty="0" err="1" smtClean="0"/>
              <a:t>Taillades</a:t>
            </a:r>
            <a:r>
              <a:rPr lang="en-US" sz="2000" dirty="0" smtClean="0"/>
              <a:t>, Louis </a:t>
            </a:r>
            <a:r>
              <a:rPr lang="en-US" sz="2000" dirty="0" err="1" smtClean="0"/>
              <a:t>Mion</a:t>
            </a:r>
            <a:r>
              <a:rPr lang="en-US" sz="2000" dirty="0" smtClean="0"/>
              <a:t>, Robert Pascal, Hervé Cottet, </a:t>
            </a:r>
            <a:r>
              <a:rPr lang="en-US" sz="2000" dirty="0" err="1" smtClean="0"/>
              <a:t>Odile</a:t>
            </a:r>
            <a:r>
              <a:rPr lang="en-US" sz="2000" dirty="0" smtClean="0"/>
              <a:t> </a:t>
            </a:r>
            <a:r>
              <a:rPr lang="en-US" sz="2000" dirty="0" err="1" smtClean="0"/>
              <a:t>Vandenabeele</a:t>
            </a:r>
            <a:r>
              <a:rPr lang="en-US" sz="2000" dirty="0" smtClean="0"/>
              <a:t>, Laurent Boiteau, Jean-Christophe Rossi, Jean-Philippe Biron, Alain </a:t>
            </a:r>
            <a:r>
              <a:rPr lang="en-US" sz="2000" dirty="0" err="1" smtClean="0"/>
              <a:t>Rousset</a:t>
            </a:r>
            <a:r>
              <a:rPr lang="en-US" sz="2000" smtClean="0"/>
              <a:t>, Raphaël</a:t>
            </a:r>
            <a:r>
              <a:rPr lang="en-US" sz="2000" dirty="0" smtClean="0"/>
              <a:t> </a:t>
            </a:r>
            <a:r>
              <a:rPr lang="en-US" sz="2000" dirty="0" err="1" smtClean="0"/>
              <a:t>Plasson</a:t>
            </a:r>
            <a:r>
              <a:rPr lang="en-US" sz="2000" dirty="0" smtClean="0"/>
              <a:t>, et de </a:t>
            </a:r>
            <a:r>
              <a:rPr lang="en-US" sz="2000" dirty="0" err="1" smtClean="0"/>
              <a:t>nombreux</a:t>
            </a:r>
            <a:r>
              <a:rPr lang="en-US" sz="2000" dirty="0" smtClean="0"/>
              <a:t> </a:t>
            </a:r>
            <a:r>
              <a:rPr lang="en-US" sz="2000" dirty="0" err="1" smtClean="0"/>
              <a:t>doctorants</a:t>
            </a:r>
            <a:r>
              <a:rPr lang="en-US" sz="2000" dirty="0" smtClean="0"/>
              <a:t> et </a:t>
            </a:r>
            <a:r>
              <a:rPr lang="en-US" sz="2000" dirty="0" err="1" smtClean="0"/>
              <a:t>étudiants</a:t>
            </a:r>
            <a:r>
              <a:rPr lang="en-US" sz="2000" dirty="0" smtClean="0"/>
              <a:t> </a:t>
            </a:r>
            <a:r>
              <a:rPr lang="en-US" sz="2000" dirty="0" err="1" smtClean="0"/>
              <a:t>que</a:t>
            </a:r>
            <a:r>
              <a:rPr lang="en-US" sz="2000" dirty="0" smtClean="0"/>
              <a:t> je </a:t>
            </a:r>
            <a:r>
              <a:rPr lang="en-US" sz="2000" dirty="0" err="1" smtClean="0"/>
              <a:t>remercie</a:t>
            </a:r>
            <a:r>
              <a:rPr lang="en-US" sz="2000" dirty="0" smtClean="0"/>
              <a:t> </a:t>
            </a:r>
            <a:r>
              <a:rPr lang="en-US" sz="2000" dirty="0" err="1" smtClean="0"/>
              <a:t>chaleureusement</a:t>
            </a:r>
            <a:r>
              <a:rPr lang="en-US" sz="2000" dirty="0" smtClean="0"/>
              <a:t>.. </a:t>
            </a:r>
          </a:p>
          <a:p>
            <a:pPr>
              <a:buNone/>
            </a:pPr>
            <a:r>
              <a:rPr lang="en-US" sz="2000" dirty="0" smtClean="0"/>
              <a:t> </a:t>
            </a:r>
          </a:p>
          <a:p>
            <a:r>
              <a:rPr lang="en-US" sz="2000" dirty="0" smtClean="0"/>
              <a:t>Hervé Martin du </a:t>
            </a:r>
            <a:r>
              <a:rPr lang="en-US" sz="2000" dirty="0" err="1" smtClean="0"/>
              <a:t>laboratoire</a:t>
            </a:r>
            <a:r>
              <a:rPr lang="en-US" sz="2000" dirty="0" smtClean="0"/>
              <a:t> Magmas &amp; </a:t>
            </a:r>
            <a:r>
              <a:rPr lang="en-US" sz="2000" dirty="0" err="1" smtClean="0"/>
              <a:t>Volcans</a:t>
            </a:r>
            <a:r>
              <a:rPr lang="en-US" sz="2000" dirty="0" smtClean="0"/>
              <a:t> Clermont-Ferrand,</a:t>
            </a:r>
          </a:p>
          <a:p>
            <a:r>
              <a:rPr lang="en-US" sz="2000" dirty="0" smtClean="0"/>
              <a:t>Michel </a:t>
            </a:r>
            <a:r>
              <a:rPr lang="en-US" sz="2000" dirty="0" err="1" smtClean="0"/>
              <a:t>Dobrijevic</a:t>
            </a:r>
            <a:r>
              <a:rPr lang="en-US" sz="2000" dirty="0" smtClean="0"/>
              <a:t> et Franck </a:t>
            </a:r>
            <a:r>
              <a:rPr lang="en-US" sz="2000" dirty="0" err="1" smtClean="0"/>
              <a:t>Selsis</a:t>
            </a:r>
            <a:r>
              <a:rPr lang="en-US" sz="2000" dirty="0" smtClean="0"/>
              <a:t> </a:t>
            </a:r>
            <a:r>
              <a:rPr lang="en-US" sz="2000" dirty="0" err="1" smtClean="0"/>
              <a:t>Observatoire</a:t>
            </a:r>
            <a:r>
              <a:rPr lang="en-US" sz="2000" dirty="0" smtClean="0"/>
              <a:t> </a:t>
            </a:r>
            <a:r>
              <a:rPr lang="en-US" sz="2000" dirty="0" err="1" smtClean="0"/>
              <a:t>Aquitain</a:t>
            </a:r>
            <a:r>
              <a:rPr lang="en-US" sz="2000" dirty="0" smtClean="0"/>
              <a:t> des Sciences de </a:t>
            </a:r>
            <a:r>
              <a:rPr lang="en-US" sz="2000" dirty="0" err="1" smtClean="0"/>
              <a:t>l'Univers</a:t>
            </a:r>
            <a:r>
              <a:rPr lang="en-US" sz="2000" dirty="0" smtClean="0"/>
              <a:t> (Bordeaux, France).</a:t>
            </a:r>
          </a:p>
          <a:p>
            <a:r>
              <a:rPr lang="en-US" sz="2000" dirty="0" err="1" smtClean="0"/>
              <a:t>Hugues</a:t>
            </a:r>
            <a:r>
              <a:rPr lang="en-US" sz="2000" dirty="0" smtClean="0"/>
              <a:t> </a:t>
            </a:r>
            <a:r>
              <a:rPr lang="en-US" sz="2000" dirty="0" err="1" smtClean="0"/>
              <a:t>Bersini</a:t>
            </a:r>
            <a:r>
              <a:rPr lang="en-US" sz="2000" dirty="0" smtClean="0"/>
              <a:t> </a:t>
            </a:r>
            <a:r>
              <a:rPr lang="en-US" sz="2000" dirty="0" err="1" smtClean="0"/>
              <a:t>Université</a:t>
            </a:r>
            <a:r>
              <a:rPr lang="en-US" sz="2000" dirty="0" smtClean="0"/>
              <a:t> </a:t>
            </a:r>
            <a:r>
              <a:rPr lang="en-US" sz="2000" dirty="0" err="1" smtClean="0"/>
              <a:t>libre</a:t>
            </a:r>
            <a:r>
              <a:rPr lang="en-US" sz="2000" dirty="0" smtClean="0"/>
              <a:t> de </a:t>
            </a:r>
            <a:r>
              <a:rPr lang="en-US" sz="2000" dirty="0" err="1" smtClean="0"/>
              <a:t>Bruxelle</a:t>
            </a:r>
            <a:r>
              <a:rPr lang="en-US" sz="2000" dirty="0" smtClean="0"/>
              <a:t>,</a:t>
            </a:r>
          </a:p>
          <a:p>
            <a:r>
              <a:rPr lang="fr-FR" sz="2000" dirty="0" smtClean="0"/>
              <a:t>Dilip K. </a:t>
            </a:r>
            <a:r>
              <a:rPr lang="fr-FR" sz="2000" dirty="0" err="1" smtClean="0"/>
              <a:t>Kondepudi</a:t>
            </a:r>
            <a:r>
              <a:rPr lang="fr-FR" sz="2000" dirty="0" smtClean="0"/>
              <a:t> Wake Forest </a:t>
            </a:r>
            <a:r>
              <a:rPr lang="fr-FR" sz="2000" dirty="0" err="1" smtClean="0"/>
              <a:t>University</a:t>
            </a:r>
            <a:r>
              <a:rPr lang="fr-FR" sz="2000" dirty="0" smtClean="0"/>
              <a:t> USA</a:t>
            </a:r>
            <a:endParaRPr lang="fr-FR" sz="2000" b="1" dirty="0" smtClean="0"/>
          </a:p>
          <a:p>
            <a:r>
              <a:rPr lang="fr-FR" sz="2000" dirty="0" err="1" smtClean="0"/>
              <a:t>Kouichi</a:t>
            </a:r>
            <a:r>
              <a:rPr lang="fr-FR" sz="2000" dirty="0" smtClean="0"/>
              <a:t> </a:t>
            </a:r>
            <a:r>
              <a:rPr lang="fr-FR" sz="2000" dirty="0" err="1" smtClean="0"/>
              <a:t>Asakura</a:t>
            </a:r>
            <a:r>
              <a:rPr lang="fr-FR" sz="2000" dirty="0" smtClean="0"/>
              <a:t> </a:t>
            </a:r>
            <a:r>
              <a:rPr lang="fr-FR" sz="2000" i="1" dirty="0" err="1" smtClean="0"/>
              <a:t>Keio</a:t>
            </a:r>
            <a:r>
              <a:rPr lang="fr-FR" sz="2000" i="1" dirty="0" smtClean="0"/>
              <a:t> </a:t>
            </a:r>
            <a:r>
              <a:rPr lang="fr-FR" sz="2000" i="1" dirty="0" err="1" smtClean="0"/>
              <a:t>University</a:t>
            </a:r>
            <a:r>
              <a:rPr lang="fr-FR" sz="2000" i="1" dirty="0" smtClean="0"/>
              <a:t> </a:t>
            </a:r>
            <a:r>
              <a:rPr lang="fr-FR" sz="2000" i="1" dirty="0" err="1" smtClean="0"/>
              <a:t>Japan</a:t>
            </a:r>
            <a:endParaRPr lang="fr-FR" sz="2000" i="1" dirty="0" smtClean="0"/>
          </a:p>
          <a:p>
            <a:pPr>
              <a:buNone/>
            </a:pPr>
            <a:endParaRPr lang="en-US" sz="2000" dirty="0" smtClean="0"/>
          </a:p>
          <a:p>
            <a:r>
              <a:rPr lang="en-GB" sz="2000" dirty="0" smtClean="0"/>
              <a:t>Laurent Garrelly, Clement Faye, Fabien Granier, Thomas Régnier, de la </a:t>
            </a:r>
            <a:r>
              <a:rPr lang="en-GB" sz="2000" dirty="0" err="1" smtClean="0"/>
              <a:t>société</a:t>
            </a:r>
            <a:r>
              <a:rPr lang="en-GB" sz="2000" dirty="0" smtClean="0"/>
              <a:t> </a:t>
            </a:r>
            <a:r>
              <a:rPr lang="en-GB" sz="2000" dirty="0" err="1" smtClean="0"/>
              <a:t>COLCOM</a:t>
            </a:r>
            <a:r>
              <a:rPr lang="en-GB" sz="2000" dirty="0" smtClean="0"/>
              <a:t>.</a:t>
            </a:r>
            <a:endParaRPr lang="fr-FR" sz="2000" dirty="0" smtClean="0"/>
          </a:p>
          <a:p>
            <a:endParaRPr lang="fr-FR"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re 4"/>
          <p:cNvSpPr>
            <a:spLocks noGrp="1"/>
          </p:cNvSpPr>
          <p:nvPr>
            <p:ph type="title"/>
          </p:nvPr>
        </p:nvSpPr>
        <p:spPr>
          <a:xfrm>
            <a:off x="3214678" y="5143512"/>
            <a:ext cx="2428892" cy="642942"/>
          </a:xfrm>
        </p:spPr>
        <p:txBody>
          <a:bodyPr/>
          <a:lstStyle/>
          <a:p>
            <a:r>
              <a:rPr lang="fr-FR" sz="2000" dirty="0" smtClean="0">
                <a:solidFill>
                  <a:srgbClr val="FF0000"/>
                </a:solidFill>
                <a:hlinkClick r:id="rId2" action="ppaction://hlinkfile"/>
              </a:rPr>
              <a:t>(animation 4)</a:t>
            </a:r>
            <a:endParaRPr lang="fr-FR" dirty="0" smtClean="0"/>
          </a:p>
        </p:txBody>
      </p:sp>
      <p:sp>
        <p:nvSpPr>
          <p:cNvPr id="57347" name="ZoneTexte 5"/>
          <p:cNvSpPr txBox="1">
            <a:spLocks noChangeArrowheads="1"/>
          </p:cNvSpPr>
          <p:nvPr/>
        </p:nvSpPr>
        <p:spPr bwMode="auto">
          <a:xfrm>
            <a:off x="357158" y="3214686"/>
            <a:ext cx="8501122" cy="1384995"/>
          </a:xfrm>
          <a:prstGeom prst="rect">
            <a:avLst/>
          </a:prstGeom>
          <a:noFill/>
          <a:ln w="9525">
            <a:noFill/>
            <a:miter lim="800000"/>
            <a:headEnd/>
            <a:tailEnd/>
          </a:ln>
        </p:spPr>
        <p:txBody>
          <a:bodyPr wrap="square">
            <a:spAutoFit/>
          </a:bodyPr>
          <a:lstStyle/>
          <a:p>
            <a:pPr algn="ctr"/>
            <a:r>
              <a:rPr lang="fr-FR" sz="2800" b="1" dirty="0" smtClean="0"/>
              <a:t>Qu’il </a:t>
            </a:r>
            <a:r>
              <a:rPr lang="fr-FR" sz="2800" b="1" dirty="0"/>
              <a:t>vaut mieux </a:t>
            </a:r>
            <a:r>
              <a:rPr lang="fr-FR" sz="2800" b="1" dirty="0" smtClean="0"/>
              <a:t>pomper, </a:t>
            </a:r>
            <a:r>
              <a:rPr lang="fr-FR" sz="2800" b="1" dirty="0"/>
              <a:t>même s’il ne se passe rien, que risquer qu’il se passe quelque chose de pire en ne pompant pas. </a:t>
            </a:r>
          </a:p>
        </p:txBody>
      </p:sp>
      <p:sp>
        <p:nvSpPr>
          <p:cNvPr id="5" name="Rectangle 4"/>
          <p:cNvSpPr/>
          <p:nvPr/>
        </p:nvSpPr>
        <p:spPr>
          <a:xfrm>
            <a:off x="428596" y="571480"/>
            <a:ext cx="8429684" cy="923330"/>
          </a:xfrm>
          <a:prstGeom prst="rect">
            <a:avLst/>
          </a:prstGeom>
        </p:spPr>
        <p:txBody>
          <a:bodyPr wrap="square">
            <a:spAutoFit/>
          </a:bodyPr>
          <a:lstStyle/>
          <a:p>
            <a:r>
              <a:rPr lang="fr-FR" dirty="0" smtClean="0"/>
              <a:t>Pomper, c’est maintenir un système hors de l’équilibre, c’est apporter à ce système de l’énergie pour qu’il évolue vers quelque chose de nouveau, de différent. </a:t>
            </a:r>
          </a:p>
        </p:txBody>
      </p:sp>
      <p:sp>
        <p:nvSpPr>
          <p:cNvPr id="8" name="Rectangle 7"/>
          <p:cNvSpPr/>
          <p:nvPr/>
        </p:nvSpPr>
        <p:spPr>
          <a:xfrm>
            <a:off x="428596" y="1928802"/>
            <a:ext cx="8215370" cy="646331"/>
          </a:xfrm>
          <a:prstGeom prst="rect">
            <a:avLst/>
          </a:prstGeom>
        </p:spPr>
        <p:txBody>
          <a:bodyPr wrap="square">
            <a:spAutoFit/>
          </a:bodyPr>
          <a:lstStyle/>
          <a:p>
            <a:r>
              <a:rPr lang="en-US" dirty="0" smtClean="0"/>
              <a:t>Un </a:t>
            </a:r>
            <a:r>
              <a:rPr lang="en-US" dirty="0" err="1" smtClean="0"/>
              <a:t>tel</a:t>
            </a:r>
            <a:r>
              <a:rPr lang="en-US" dirty="0" smtClean="0"/>
              <a:t> </a:t>
            </a:r>
            <a:r>
              <a:rPr lang="en-US" dirty="0" err="1" smtClean="0"/>
              <a:t>processus</a:t>
            </a:r>
            <a:r>
              <a:rPr lang="en-US" dirty="0" smtClean="0"/>
              <a:t> </a:t>
            </a:r>
            <a:r>
              <a:rPr lang="en-US" dirty="0" err="1" smtClean="0"/>
              <a:t>aurait</a:t>
            </a:r>
            <a:r>
              <a:rPr lang="en-US" dirty="0" smtClean="0"/>
              <a:t> </a:t>
            </a:r>
            <a:r>
              <a:rPr lang="en-US" dirty="0" err="1" smtClean="0"/>
              <a:t>pu</a:t>
            </a:r>
            <a:r>
              <a:rPr lang="en-US" dirty="0" smtClean="0"/>
              <a:t> </a:t>
            </a:r>
            <a:r>
              <a:rPr lang="en-US" dirty="0" err="1" smtClean="0"/>
              <a:t>satisfaire</a:t>
            </a:r>
            <a:r>
              <a:rPr lang="en-US" dirty="0" smtClean="0"/>
              <a:t> la </a:t>
            </a:r>
            <a:r>
              <a:rPr lang="en-US" dirty="0" err="1" smtClean="0"/>
              <a:t>détermination</a:t>
            </a:r>
            <a:r>
              <a:rPr lang="en-US" dirty="0" smtClean="0"/>
              <a:t> </a:t>
            </a:r>
            <a:r>
              <a:rPr lang="en-US" dirty="0" err="1" smtClean="0"/>
              <a:t>innébranlable</a:t>
            </a:r>
            <a:r>
              <a:rPr lang="en-US" dirty="0" smtClean="0"/>
              <a:t> des </a:t>
            </a:r>
            <a:r>
              <a:rPr lang="en-US" dirty="0" err="1" smtClean="0"/>
              <a:t>Shadoks</a:t>
            </a:r>
            <a:r>
              <a:rPr lang="en-US" dirty="0" smtClean="0"/>
              <a:t> qui </a:t>
            </a:r>
            <a:r>
              <a:rPr lang="en-US" dirty="0" err="1" smtClean="0"/>
              <a:t>considaient</a:t>
            </a:r>
            <a:r>
              <a:rPr lang="en-US" dirty="0" smtClean="0"/>
              <a:t> :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7347">
                                            <p:txEl>
                                              <p:pRg st="0" end="0"/>
                                            </p:txEl>
                                          </p:spTgt>
                                        </p:tgtEl>
                                        <p:attrNameLst>
                                          <p:attrName>style.visibility</p:attrName>
                                        </p:attrNameLst>
                                      </p:cBhvr>
                                      <p:to>
                                        <p:strVal val="visible"/>
                                      </p:to>
                                    </p:set>
                                    <p:anim calcmode="lin" valueType="num">
                                      <p:cBhvr additive="base">
                                        <p:cTn id="13" dur="500" fill="hold"/>
                                        <p:tgtEl>
                                          <p:spTgt spid="5734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73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7346"/>
                                        </p:tgtEl>
                                        <p:attrNameLst>
                                          <p:attrName>style.visibility</p:attrName>
                                        </p:attrNameLst>
                                      </p:cBhvr>
                                      <p:to>
                                        <p:strVal val="visible"/>
                                      </p:to>
                                    </p:set>
                                    <p:anim calcmode="lin" valueType="num">
                                      <p:cBhvr additive="base">
                                        <p:cTn id="19" dur="500" fill="hold"/>
                                        <p:tgtEl>
                                          <p:spTgt spid="57346"/>
                                        </p:tgtEl>
                                        <p:attrNameLst>
                                          <p:attrName>ppt_x</p:attrName>
                                        </p:attrNameLst>
                                      </p:cBhvr>
                                      <p:tavLst>
                                        <p:tav tm="0">
                                          <p:val>
                                            <p:strVal val="#ppt_x"/>
                                          </p:val>
                                        </p:tav>
                                        <p:tav tm="100000">
                                          <p:val>
                                            <p:strVal val="#ppt_x"/>
                                          </p:val>
                                        </p:tav>
                                      </p:tavLst>
                                    </p:anim>
                                    <p:anim calcmode="lin" valueType="num">
                                      <p:cBhvr additive="base">
                                        <p:cTn id="20" dur="500" fill="hold"/>
                                        <p:tgtEl>
                                          <p:spTgt spid="573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p:bldP spid="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re 3"/>
          <p:cNvSpPr>
            <a:spLocks noGrp="1"/>
          </p:cNvSpPr>
          <p:nvPr>
            <p:ph type="title"/>
          </p:nvPr>
        </p:nvSpPr>
        <p:spPr>
          <a:xfrm>
            <a:off x="457200" y="2132856"/>
            <a:ext cx="8229600" cy="1143000"/>
          </a:xfrm>
        </p:spPr>
        <p:txBody>
          <a:bodyPr/>
          <a:lstStyle/>
          <a:p>
            <a:r>
              <a:rPr lang="fr-FR" dirty="0" smtClean="0"/>
              <a:t>Merci de votre attention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re 1"/>
          <p:cNvSpPr>
            <a:spLocks noGrp="1"/>
          </p:cNvSpPr>
          <p:nvPr>
            <p:ph type="title"/>
          </p:nvPr>
        </p:nvSpPr>
        <p:spPr/>
        <p:txBody>
          <a:bodyPr/>
          <a:lstStyle/>
          <a:p>
            <a:r>
              <a:rPr lang="fr-FR" smtClean="0"/>
              <a:t>Revenons sur terre, </a:t>
            </a:r>
          </a:p>
        </p:txBody>
      </p:sp>
      <p:sp>
        <p:nvSpPr>
          <p:cNvPr id="27651" name="Espace réservé du contenu 2"/>
          <p:cNvSpPr>
            <a:spLocks noGrp="1"/>
          </p:cNvSpPr>
          <p:nvPr>
            <p:ph sz="half" idx="1"/>
          </p:nvPr>
        </p:nvSpPr>
        <p:spPr>
          <a:xfrm>
            <a:off x="142875" y="2000250"/>
            <a:ext cx="4429125" cy="3757613"/>
          </a:xfrm>
        </p:spPr>
        <p:txBody>
          <a:bodyPr/>
          <a:lstStyle/>
          <a:p>
            <a:pPr>
              <a:buFontTx/>
              <a:buNone/>
            </a:pPr>
            <a:r>
              <a:rPr lang="fr-FR" dirty="0" smtClean="0"/>
              <a:t>    là ou l’on sait que la vie existe depuis ~ 3,5 10</a:t>
            </a:r>
            <a:r>
              <a:rPr lang="fr-FR" baseline="30000" dirty="0" smtClean="0"/>
              <a:t>9</a:t>
            </a:r>
            <a:r>
              <a:rPr lang="fr-FR" dirty="0" smtClean="0"/>
              <a:t> années et essayons de comprendre comment elle a pu émerger à partir de la matière inerte.</a:t>
            </a:r>
          </a:p>
        </p:txBody>
      </p:sp>
      <p:sp>
        <p:nvSpPr>
          <p:cNvPr id="27652" name="Espace réservé du contenu 5"/>
          <p:cNvSpPr>
            <a:spLocks noGrp="1"/>
          </p:cNvSpPr>
          <p:nvPr>
            <p:ph sz="half" idx="2"/>
          </p:nvPr>
        </p:nvSpPr>
        <p:spPr/>
        <p:txBody>
          <a:bodyPr/>
          <a:lstStyle/>
          <a:p>
            <a:r>
              <a:rPr lang="fr-FR" smtClean="0"/>
              <a:t>Traces de vie fossile</a:t>
            </a:r>
          </a:p>
        </p:txBody>
      </p:sp>
      <p:pic>
        <p:nvPicPr>
          <p:cNvPr id="27653" name="Picture 4"/>
          <p:cNvPicPr>
            <a:picLocks noChangeAspect="1" noChangeArrowheads="1"/>
          </p:cNvPicPr>
          <p:nvPr/>
        </p:nvPicPr>
        <p:blipFill>
          <a:blip r:embed="rId2"/>
          <a:srcRect/>
          <a:stretch>
            <a:fillRect/>
          </a:stretch>
        </p:blipFill>
        <p:spPr bwMode="auto">
          <a:xfrm>
            <a:off x="4786313" y="2643188"/>
            <a:ext cx="3967162" cy="2627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 name="Titre 3"/>
          <p:cNvSpPr>
            <a:spLocks noGrp="1"/>
          </p:cNvSpPr>
          <p:nvPr>
            <p:ph type="title"/>
          </p:nvPr>
        </p:nvSpPr>
        <p:spPr>
          <a:xfrm>
            <a:off x="71438" y="214290"/>
            <a:ext cx="9001125" cy="500063"/>
          </a:xfrm>
        </p:spPr>
        <p:txBody>
          <a:bodyPr/>
          <a:lstStyle/>
          <a:p>
            <a:r>
              <a:rPr lang="fr-FR" sz="1800" b="1" dirty="0" smtClean="0"/>
              <a:t>Un édifice vivant =  nombre limité de  briques moléculaires.</a:t>
            </a:r>
            <a:endParaRPr lang="fr-FR" sz="2000" b="1" dirty="0" smtClean="0"/>
          </a:p>
        </p:txBody>
      </p:sp>
      <p:graphicFrame>
        <p:nvGraphicFramePr>
          <p:cNvPr id="11" name="Tableau 10"/>
          <p:cNvGraphicFramePr>
            <a:graphicFrameLocks noGrp="1"/>
          </p:cNvGraphicFramePr>
          <p:nvPr/>
        </p:nvGraphicFramePr>
        <p:xfrm>
          <a:off x="928688" y="928688"/>
          <a:ext cx="7429553" cy="5555273"/>
        </p:xfrm>
        <a:graphic>
          <a:graphicData uri="http://schemas.openxmlformats.org/drawingml/2006/table">
            <a:tbl>
              <a:tblPr>
                <a:tableStyleId>{E8B1032C-EA38-4F05-BA0D-38AFFFC7BED3}</a:tableStyleId>
              </a:tblPr>
              <a:tblGrid>
                <a:gridCol w="2285990"/>
                <a:gridCol w="2000264"/>
                <a:gridCol w="357217"/>
                <a:gridCol w="2786082"/>
              </a:tblGrid>
              <a:tr h="6749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1" dirty="0" smtClean="0">
                          <a:solidFill>
                            <a:srgbClr val="FF0066"/>
                          </a:solidFill>
                        </a:rPr>
                        <a:t>Briques ou Molécules dites</a:t>
                      </a:r>
                    </a:p>
                    <a:p>
                      <a:pPr marL="0" marR="0" indent="0" algn="l" defTabSz="914400" rtl="0" eaLnBrk="1" fontAlgn="auto" latinLnBrk="0" hangingPunct="1">
                        <a:lnSpc>
                          <a:spcPct val="100000"/>
                        </a:lnSpc>
                        <a:spcBef>
                          <a:spcPts val="0"/>
                        </a:spcBef>
                        <a:spcAft>
                          <a:spcPts val="0"/>
                        </a:spcAft>
                        <a:buClrTx/>
                        <a:buSzTx/>
                        <a:buFontTx/>
                        <a:buNone/>
                        <a:tabLst/>
                        <a:defRPr/>
                      </a:pPr>
                      <a:r>
                        <a:rPr lang="fr-FR" b="1" dirty="0" smtClean="0">
                          <a:solidFill>
                            <a:srgbClr val="FF0066"/>
                          </a:solidFill>
                        </a:rPr>
                        <a:t>prédisposées</a:t>
                      </a:r>
                    </a:p>
                  </a:txBody>
                  <a:tcPr/>
                </a:tc>
                <a:tc>
                  <a:txBody>
                    <a:bodyPr/>
                    <a:lstStyle/>
                    <a:p>
                      <a:r>
                        <a:rPr lang="fr-FR" b="0" dirty="0" smtClean="0"/>
                        <a:t>Types de</a:t>
                      </a:r>
                    </a:p>
                    <a:p>
                      <a:r>
                        <a:rPr lang="fr-FR" b="0" dirty="0" smtClean="0"/>
                        <a:t> briques</a:t>
                      </a:r>
                    </a:p>
                    <a:p>
                      <a:endParaRPr lang="fr-FR" b="0" dirty="0" smtClean="0"/>
                    </a:p>
                    <a:p>
                      <a:r>
                        <a:rPr lang="fr-FR" b="0" baseline="0" dirty="0" smtClean="0"/>
                        <a:t>             variantes</a:t>
                      </a:r>
                    </a:p>
                    <a:p>
                      <a:r>
                        <a:rPr lang="fr-FR" b="0" baseline="0" dirty="0" smtClean="0"/>
                        <a:t>            modernes                                            </a:t>
                      </a:r>
                      <a:endParaRPr lang="fr-FR" b="0" dirty="0"/>
                    </a:p>
                  </a:txBody>
                  <a:tcPr/>
                </a:tc>
                <a:tc>
                  <a:txBody>
                    <a:bodyPr/>
                    <a:lstStyle/>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1" dirty="0" smtClean="0">
                          <a:solidFill>
                            <a:srgbClr val="FF0066"/>
                          </a:solidFill>
                        </a:rPr>
                        <a:t>Macromolécules séquentielles</a:t>
                      </a:r>
                    </a:p>
                  </a:txBody>
                  <a:tcPr/>
                </a:tc>
              </a:tr>
              <a:tr h="3910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Aminoacides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     1           (</a:t>
                      </a:r>
                      <a:r>
                        <a:rPr lang="fr-FR" dirty="0" smtClean="0"/>
                        <a:t>20)</a:t>
                      </a:r>
                      <a:r>
                        <a:rPr lang="fr-FR" baseline="0" dirty="0" smtClean="0"/>
                        <a:t> </a:t>
                      </a:r>
                      <a:endParaRPr lang="fr-FR" dirty="0" smtClean="0"/>
                    </a:p>
                  </a:txBody>
                  <a:tcPr/>
                </a:tc>
                <a:tc>
                  <a:txBody>
                    <a:bodyPr/>
                    <a:lstStyle/>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Peptides, protéines</a:t>
                      </a:r>
                    </a:p>
                  </a:txBody>
                  <a:tcPr/>
                </a:tc>
              </a:tr>
              <a:tr h="391021">
                <a:tc>
                  <a:txBody>
                    <a:bodyPr/>
                    <a:lstStyle/>
                    <a:p>
                      <a:r>
                        <a:rPr lang="fr-FR" dirty="0" smtClean="0"/>
                        <a:t>Nucléotides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     1             (8)</a:t>
                      </a:r>
                    </a:p>
                  </a:txBody>
                  <a:tcPr/>
                </a:tc>
                <a:tc>
                  <a:txBody>
                    <a:bodyPr/>
                    <a:lstStyle/>
                    <a:p>
                      <a:r>
                        <a:rPr lang="fr-FR" dirty="0" smtClean="0"/>
                        <a:t>     </a:t>
                      </a:r>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ARN, ADN</a:t>
                      </a:r>
                    </a:p>
                  </a:txBody>
                  <a:tcPr/>
                </a:tc>
              </a:tr>
              <a:tr h="391021">
                <a:tc>
                  <a:txBody>
                    <a:bodyPr/>
                    <a:lstStyle/>
                    <a:p>
                      <a:r>
                        <a:rPr lang="fr-FR" dirty="0" smtClean="0"/>
                        <a:t>Sucres</a:t>
                      </a:r>
                    </a:p>
                  </a:txBody>
                  <a:tcPr/>
                </a:tc>
                <a:tc>
                  <a:txBody>
                    <a:bodyPr/>
                    <a:lstStyle/>
                    <a:p>
                      <a:r>
                        <a:rPr lang="fr-FR" dirty="0" smtClean="0"/>
                        <a:t>     1             (4)</a:t>
                      </a:r>
                      <a:endParaRPr lang="fr-FR" dirty="0"/>
                    </a:p>
                  </a:txBody>
                  <a:tcPr/>
                </a:tc>
                <a:tc>
                  <a:txBody>
                    <a:bodyPr/>
                    <a:lstStyle/>
                    <a:p>
                      <a:endParaRPr lang="fr-FR" dirty="0"/>
                    </a:p>
                  </a:txBody>
                  <a:tcPr/>
                </a:tc>
                <a:tc>
                  <a:txBody>
                    <a:bodyPr/>
                    <a:lstStyle/>
                    <a:p>
                      <a:r>
                        <a:rPr lang="fr-FR" dirty="0" smtClean="0"/>
                        <a:t>Polysaccharides</a:t>
                      </a:r>
                      <a:endParaRPr lang="fr-FR" dirty="0"/>
                    </a:p>
                  </a:txBody>
                  <a:tcPr/>
                </a:tc>
              </a:tr>
              <a:tr h="4154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Acides gras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     1           (15) </a:t>
                      </a:r>
                    </a:p>
                  </a:txBody>
                  <a:tcPr/>
                </a:tc>
                <a:tc>
                  <a:txBody>
                    <a:bodyPr/>
                    <a:lstStyle/>
                    <a:p>
                      <a:r>
                        <a:rPr lang="fr-FR" dirty="0" smtClean="0"/>
                        <a:t>     </a:t>
                      </a:r>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Lipides</a:t>
                      </a:r>
                    </a:p>
                  </a:txBody>
                  <a:tcPr/>
                </a:tc>
              </a:tr>
              <a:tr h="4260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smtClean="0">
                          <a:solidFill>
                            <a:schemeClr val="tx1"/>
                          </a:solidFill>
                        </a:rPr>
                        <a:t>% </a:t>
                      </a:r>
                      <a:r>
                        <a:rPr lang="fr-FR" sz="1800" baseline="0" dirty="0" smtClean="0">
                          <a:solidFill>
                            <a:schemeClr val="tx1"/>
                          </a:solidFill>
                        </a:rPr>
                        <a:t>masse</a:t>
                      </a:r>
                      <a:r>
                        <a:rPr lang="fr-FR" sz="1800" dirty="0" smtClean="0">
                          <a:solidFill>
                            <a:schemeClr val="tx1"/>
                          </a:solidFill>
                        </a:rPr>
                        <a:t> totale = </a:t>
                      </a:r>
                      <a:r>
                        <a:rPr lang="fr-FR" sz="1800" b="1" dirty="0" smtClean="0">
                          <a:solidFill>
                            <a:schemeClr val="tx1"/>
                          </a:solidFill>
                        </a:rPr>
                        <a:t>28</a:t>
                      </a:r>
                    </a:p>
                  </a:txBody>
                  <a:tcPr/>
                </a:tc>
                <a:tc>
                  <a:txBody>
                    <a:bodyPr/>
                    <a:lstStyle/>
                    <a:p>
                      <a:r>
                        <a:rPr lang="fr-FR" dirty="0" smtClean="0">
                          <a:solidFill>
                            <a:srgbClr val="1534D1"/>
                          </a:solidFill>
                        </a:rPr>
                        <a:t>     </a:t>
                      </a:r>
                      <a:r>
                        <a:rPr lang="fr-FR" baseline="0" dirty="0" smtClean="0">
                          <a:solidFill>
                            <a:srgbClr val="1534D1"/>
                          </a:solidFill>
                        </a:rPr>
                        <a:t>   </a:t>
                      </a:r>
                      <a:endParaRPr lang="fr-FR" dirty="0" smtClean="0">
                        <a:solidFill>
                          <a:srgbClr val="1534D1"/>
                        </a:solidFill>
                      </a:endParaRPr>
                    </a:p>
                  </a:txBody>
                  <a:tcPr/>
                </a:tc>
                <a:tc>
                  <a:txBody>
                    <a:bodyPr/>
                    <a:lstStyle/>
                    <a:p>
                      <a:endParaRPr lang="fr-FR" b="1" dirty="0"/>
                    </a:p>
                  </a:txBody>
                  <a:tcPr/>
                </a:tc>
                <a:tc>
                  <a:txBody>
                    <a:bodyPr/>
                    <a:lstStyle/>
                    <a:p>
                      <a:endParaRPr lang="fr-FR" dirty="0"/>
                    </a:p>
                  </a:txBody>
                  <a:tcPr/>
                </a:tc>
              </a:tr>
              <a:tr h="2857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solidFill>
                          <a:srgbClr val="1534D1"/>
                        </a:solidFill>
                      </a:endParaRPr>
                    </a:p>
                  </a:txBody>
                  <a:tcPr/>
                </a:tc>
                <a:tc>
                  <a:txBody>
                    <a:bodyPr/>
                    <a:lstStyle/>
                    <a:p>
                      <a:endParaRPr lang="fr-FR" dirty="0" smtClean="0">
                        <a:solidFill>
                          <a:srgbClr val="1534D1"/>
                        </a:solidFill>
                      </a:endParaRPr>
                    </a:p>
                  </a:txBody>
                  <a:tcPr/>
                </a:tc>
                <a:tc>
                  <a:txBody>
                    <a:bodyPr/>
                    <a:lstStyle/>
                    <a:p>
                      <a:endParaRPr lang="fr-FR" b="1" dirty="0"/>
                    </a:p>
                  </a:txBody>
                  <a:tcPr/>
                </a:tc>
                <a:tc>
                  <a:txBody>
                    <a:bodyPr/>
                    <a:lstStyle/>
                    <a:p>
                      <a:endParaRPr lang="fr-FR" dirty="0"/>
                    </a:p>
                  </a:txBody>
                  <a:tcPr/>
                </a:tc>
              </a:tr>
              <a:tr h="5943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solidFill>
                            <a:srgbClr val="1534D1"/>
                          </a:solidFill>
                        </a:rPr>
                        <a:t>eau </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solidFill>
                            <a:srgbClr val="1534D1"/>
                          </a:solidFill>
                        </a:rPr>
                        <a:t>Sels</a:t>
                      </a:r>
                      <a:r>
                        <a:rPr lang="fr-FR" baseline="0" dirty="0" smtClean="0">
                          <a:solidFill>
                            <a:srgbClr val="1534D1"/>
                          </a:solidFill>
                        </a:rPr>
                        <a:t> </a:t>
                      </a:r>
                      <a:r>
                        <a:rPr lang="fr-FR" dirty="0" smtClean="0">
                          <a:solidFill>
                            <a:srgbClr val="1534D1"/>
                          </a:solidFill>
                        </a:rPr>
                        <a:t>Minéraux</a:t>
                      </a:r>
                    </a:p>
                  </a:txBody>
                  <a:tcPr/>
                </a:tc>
                <a:tc>
                  <a:txBody>
                    <a:bodyPr/>
                    <a:lstStyle/>
                    <a:p>
                      <a:r>
                        <a:rPr lang="fr-FR" dirty="0" smtClean="0">
                          <a:solidFill>
                            <a:srgbClr val="1534D1"/>
                          </a:solidFill>
                        </a:rPr>
                        <a:t>     1            </a:t>
                      </a:r>
                      <a:r>
                        <a:rPr lang="fr-FR" baseline="0" dirty="0" smtClean="0">
                          <a:solidFill>
                            <a:srgbClr val="1534D1"/>
                          </a:solidFill>
                        </a:rPr>
                        <a:t> </a:t>
                      </a:r>
                      <a:r>
                        <a:rPr lang="fr-FR" dirty="0" smtClean="0">
                          <a:solidFill>
                            <a:srgbClr val="1534D1"/>
                          </a:solidFill>
                        </a:rPr>
                        <a:t>(1)</a:t>
                      </a:r>
                    </a:p>
                    <a:p>
                      <a:r>
                        <a:rPr lang="fr-FR" baseline="0" dirty="0" smtClean="0">
                          <a:solidFill>
                            <a:srgbClr val="1534D1"/>
                          </a:solidFill>
                        </a:rPr>
                        <a:t>     </a:t>
                      </a:r>
                      <a:r>
                        <a:rPr lang="fr-FR" dirty="0" smtClean="0">
                          <a:solidFill>
                            <a:srgbClr val="1534D1"/>
                          </a:solidFill>
                        </a:rPr>
                        <a:t>1           (20)</a:t>
                      </a:r>
                    </a:p>
                  </a:txBody>
                  <a:tcPr/>
                </a:tc>
                <a:tc>
                  <a:txBody>
                    <a:bodyPr/>
                    <a:lstStyle/>
                    <a:p>
                      <a:endParaRPr lang="fr-FR" b="1" dirty="0"/>
                    </a:p>
                  </a:txBody>
                  <a:tcPr/>
                </a:tc>
                <a:tc>
                  <a:txBody>
                    <a:bodyPr/>
                    <a:lstStyle/>
                    <a:p>
                      <a:endParaRPr lang="fr-FR" dirty="0"/>
                    </a:p>
                  </a:txBody>
                  <a:tcPr/>
                </a:tc>
              </a:tr>
              <a:tr h="4317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smtClean="0">
                          <a:solidFill>
                            <a:srgbClr val="1534D1"/>
                          </a:solidFill>
                        </a:rPr>
                        <a:t>% </a:t>
                      </a:r>
                      <a:r>
                        <a:rPr lang="fr-FR" sz="1800" baseline="0" dirty="0" smtClean="0">
                          <a:solidFill>
                            <a:srgbClr val="1534D1"/>
                          </a:solidFill>
                        </a:rPr>
                        <a:t>masse</a:t>
                      </a:r>
                      <a:r>
                        <a:rPr lang="fr-FR" sz="1800" dirty="0" smtClean="0">
                          <a:solidFill>
                            <a:srgbClr val="1534D1"/>
                          </a:solidFill>
                        </a:rPr>
                        <a:t> totale =</a:t>
                      </a:r>
                      <a:r>
                        <a:rPr lang="fr-FR" sz="1800" baseline="0" dirty="0" smtClean="0">
                          <a:solidFill>
                            <a:srgbClr val="1534D1"/>
                          </a:solidFill>
                        </a:rPr>
                        <a:t> </a:t>
                      </a:r>
                      <a:r>
                        <a:rPr lang="fr-FR" sz="1800" b="1" dirty="0" smtClean="0">
                          <a:solidFill>
                            <a:srgbClr val="1534D1"/>
                          </a:solidFill>
                        </a:rPr>
                        <a:t>70</a:t>
                      </a:r>
                    </a:p>
                  </a:txBody>
                  <a:tcPr/>
                </a:tc>
                <a:tc>
                  <a:txBody>
                    <a:bodyPr/>
                    <a:lstStyle/>
                    <a:p>
                      <a:endParaRPr lang="fr-FR" dirty="0" smtClean="0">
                        <a:solidFill>
                          <a:srgbClr val="1534D1"/>
                        </a:solidFill>
                      </a:endParaRPr>
                    </a:p>
                  </a:txBody>
                  <a:tcPr/>
                </a:tc>
                <a:tc>
                  <a:txBody>
                    <a:bodyPr/>
                    <a:lstStyle/>
                    <a:p>
                      <a:endParaRPr lang="fr-FR" b="1" dirty="0"/>
                    </a:p>
                  </a:txBody>
                  <a:tcPr/>
                </a:tc>
                <a:tc>
                  <a:txBody>
                    <a:bodyPr/>
                    <a:lstStyle/>
                    <a:p>
                      <a:endParaRPr lang="fr-FR" dirty="0"/>
                    </a:p>
                  </a:txBody>
                  <a:tcPr/>
                </a:tc>
              </a:tr>
              <a:tr h="1226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1" dirty="0" smtClean="0">
                          <a:solidFill>
                            <a:srgbClr val="FF0066"/>
                          </a:solidFill>
                        </a:rPr>
                        <a:t>TOTAL         % 98</a:t>
                      </a:r>
                    </a:p>
                  </a:txBody>
                  <a:tcPr/>
                </a:tc>
                <a:tc>
                  <a:txBody>
                    <a:bodyPr/>
                    <a:lstStyle/>
                    <a:p>
                      <a:r>
                        <a:rPr lang="fr-FR" b="1" baseline="0" dirty="0" smtClean="0">
                          <a:solidFill>
                            <a:srgbClr val="FF0066"/>
                          </a:solidFill>
                        </a:rPr>
                        <a:t>    </a:t>
                      </a:r>
                      <a:r>
                        <a:rPr lang="fr-FR" b="1" dirty="0" smtClean="0">
                          <a:solidFill>
                            <a:srgbClr val="FF0066"/>
                          </a:solidFill>
                        </a:rPr>
                        <a:t> 6           (65)</a:t>
                      </a:r>
                    </a:p>
                  </a:txBody>
                  <a:tcPr/>
                </a:tc>
                <a:tc>
                  <a:txBody>
                    <a:bodyPr/>
                    <a:lstStyle/>
                    <a:p>
                      <a:endParaRPr lang="fr-FR"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1" dirty="0" smtClean="0">
                          <a:solidFill>
                            <a:srgbClr val="FF0066"/>
                          </a:solidFill>
                        </a:rPr>
                        <a:t>Edifice</a:t>
                      </a:r>
                      <a:r>
                        <a:rPr lang="fr-FR" b="1" baseline="0" dirty="0" smtClean="0">
                          <a:solidFill>
                            <a:srgbClr val="FF0066"/>
                          </a:solidFill>
                        </a:rPr>
                        <a:t> auto entretenu et reproductible  (vie)</a:t>
                      </a:r>
                      <a:endParaRPr lang="fr-FR" b="1" dirty="0" smtClean="0">
                        <a:solidFill>
                          <a:srgbClr val="FF0066"/>
                        </a:solidFill>
                      </a:endParaRPr>
                    </a:p>
                  </a:txBody>
                  <a:tcPr/>
                </a:tc>
              </a:tr>
            </a:tbl>
          </a:graphicData>
        </a:graphic>
      </p:graphicFrame>
      <p:graphicFrame>
        <p:nvGraphicFramePr>
          <p:cNvPr id="1026" name="Object 50"/>
          <p:cNvGraphicFramePr>
            <a:graphicFrameLocks noChangeAspect="1"/>
          </p:cNvGraphicFramePr>
          <p:nvPr/>
        </p:nvGraphicFramePr>
        <p:xfrm>
          <a:off x="500063" y="3143248"/>
          <a:ext cx="392112" cy="515938"/>
        </p:xfrm>
        <a:graphic>
          <a:graphicData uri="http://schemas.openxmlformats.org/presentationml/2006/ole">
            <mc:AlternateContent xmlns:mc="http://schemas.openxmlformats.org/markup-compatibility/2006">
              <mc:Choice xmlns:v="urn:schemas-microsoft-com:vml" Requires="v">
                <p:oleObj spid="_x0000_s1878" name="CS ChemDraw Drawing" r:id="rId4" imgW="391680" imgH="515520" progId="ChemDraw.Document.6.0">
                  <p:embed/>
                </p:oleObj>
              </mc:Choice>
              <mc:Fallback>
                <p:oleObj name="CS ChemDraw Drawing" r:id="rId4" imgW="391680" imgH="515520" progId="ChemDraw.Document.6.0">
                  <p:embed/>
                  <p:pic>
                    <p:nvPicPr>
                      <p:cNvPr id="0" name="Object 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063" y="3143248"/>
                        <a:ext cx="392112"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51"/>
          <p:cNvGraphicFramePr>
            <a:graphicFrameLocks noChangeAspect="1"/>
          </p:cNvGraphicFramePr>
          <p:nvPr/>
        </p:nvGraphicFramePr>
        <p:xfrm>
          <a:off x="0" y="2703511"/>
          <a:ext cx="392113" cy="511175"/>
        </p:xfrm>
        <a:graphic>
          <a:graphicData uri="http://schemas.openxmlformats.org/presentationml/2006/ole">
            <mc:AlternateContent xmlns:mc="http://schemas.openxmlformats.org/markup-compatibility/2006">
              <mc:Choice xmlns:v="urn:schemas-microsoft-com:vml" Requires="v">
                <p:oleObj spid="_x0000_s1879" name="CS ChemDraw Drawing" r:id="rId6" imgW="392760" imgH="511560" progId="ChemDraw.Document.6.0">
                  <p:embed/>
                </p:oleObj>
              </mc:Choice>
              <mc:Fallback>
                <p:oleObj name="CS ChemDraw Drawing" r:id="rId6" imgW="392760" imgH="511560" progId="ChemDraw.Document.6.0">
                  <p:embed/>
                  <p:pic>
                    <p:nvPicPr>
                      <p:cNvPr id="0" name="Object 5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703511"/>
                        <a:ext cx="392113"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8" name="Object 52"/>
          <p:cNvGraphicFramePr>
            <a:graphicFrameLocks noChangeAspect="1"/>
          </p:cNvGraphicFramePr>
          <p:nvPr/>
        </p:nvGraphicFramePr>
        <p:xfrm>
          <a:off x="500063" y="2346321"/>
          <a:ext cx="392112" cy="511175"/>
        </p:xfrm>
        <a:graphic>
          <a:graphicData uri="http://schemas.openxmlformats.org/presentationml/2006/ole">
            <mc:AlternateContent xmlns:mc="http://schemas.openxmlformats.org/markup-compatibility/2006">
              <mc:Choice xmlns:v="urn:schemas-microsoft-com:vml" Requires="v">
                <p:oleObj spid="_x0000_s1880" name="CS ChemDraw Drawing" r:id="rId8" imgW="392760" imgH="511920" progId="ChemDraw.Document.6.0">
                  <p:embed/>
                </p:oleObj>
              </mc:Choice>
              <mc:Fallback>
                <p:oleObj name="CS ChemDraw Drawing" r:id="rId8" imgW="392760" imgH="511920" progId="ChemDraw.Document.6.0">
                  <p:embed/>
                  <p:pic>
                    <p:nvPicPr>
                      <p:cNvPr id="0" name="Object 5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0063" y="2346321"/>
                        <a:ext cx="392112"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9" name="Object 53"/>
          <p:cNvGraphicFramePr>
            <a:graphicFrameLocks noChangeAspect="1"/>
          </p:cNvGraphicFramePr>
          <p:nvPr/>
        </p:nvGraphicFramePr>
        <p:xfrm>
          <a:off x="0" y="3489329"/>
          <a:ext cx="392113" cy="511175"/>
        </p:xfrm>
        <a:graphic>
          <a:graphicData uri="http://schemas.openxmlformats.org/presentationml/2006/ole">
            <mc:AlternateContent xmlns:mc="http://schemas.openxmlformats.org/markup-compatibility/2006">
              <mc:Choice xmlns:v="urn:schemas-microsoft-com:vml" Requires="v">
                <p:oleObj spid="_x0000_s1881" name="CS ChemDraw Drawing" r:id="rId10" imgW="392760" imgH="511200" progId="ChemDraw.Document.6.0">
                  <p:embed/>
                </p:oleObj>
              </mc:Choice>
              <mc:Fallback>
                <p:oleObj name="CS ChemDraw Drawing" r:id="rId10" imgW="392760" imgH="511200" progId="ChemDraw.Document.6.0">
                  <p:embed/>
                  <p:pic>
                    <p:nvPicPr>
                      <p:cNvPr id="0" name="Object 5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3489329"/>
                        <a:ext cx="392113"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0" name="Object 54"/>
          <p:cNvGraphicFramePr>
            <a:graphicFrameLocks noChangeAspect="1"/>
          </p:cNvGraphicFramePr>
          <p:nvPr/>
        </p:nvGraphicFramePr>
        <p:xfrm>
          <a:off x="536549" y="4643446"/>
          <a:ext cx="392113" cy="511175"/>
        </p:xfrm>
        <a:graphic>
          <a:graphicData uri="http://schemas.openxmlformats.org/presentationml/2006/ole">
            <mc:AlternateContent xmlns:mc="http://schemas.openxmlformats.org/markup-compatibility/2006">
              <mc:Choice xmlns:v="urn:schemas-microsoft-com:vml" Requires="v">
                <p:oleObj spid="_x0000_s1882" name="CS ChemDraw Drawing" r:id="rId12" imgW="392760" imgH="511560" progId="ChemDraw.Document.6.0">
                  <p:embed/>
                </p:oleObj>
              </mc:Choice>
              <mc:Fallback>
                <p:oleObj name="CS ChemDraw Drawing" r:id="rId12" imgW="392760" imgH="511560" progId="ChemDraw.Document.6.0">
                  <p:embed/>
                  <p:pic>
                    <p:nvPicPr>
                      <p:cNvPr id="0" name="Object 5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6549" y="4643446"/>
                        <a:ext cx="392113"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1" name="Object 55"/>
          <p:cNvGraphicFramePr>
            <a:graphicFrameLocks noChangeAspect="1"/>
          </p:cNvGraphicFramePr>
          <p:nvPr/>
        </p:nvGraphicFramePr>
        <p:xfrm>
          <a:off x="214282" y="5000636"/>
          <a:ext cx="393700" cy="511175"/>
        </p:xfrm>
        <a:graphic>
          <a:graphicData uri="http://schemas.openxmlformats.org/presentationml/2006/ole">
            <mc:AlternateContent xmlns:mc="http://schemas.openxmlformats.org/markup-compatibility/2006">
              <mc:Choice xmlns:v="urn:schemas-microsoft-com:vml" Requires="v">
                <p:oleObj spid="_x0000_s1883" name="CS ChemDraw Drawing" r:id="rId14" imgW="393120" imgH="511200" progId="ChemDraw.Document.6.0">
                  <p:embed/>
                </p:oleObj>
              </mc:Choice>
              <mc:Fallback>
                <p:oleObj name="CS ChemDraw Drawing" r:id="rId14" imgW="393120" imgH="511200" progId="ChemDraw.Document.6.0">
                  <p:embed/>
                  <p:pic>
                    <p:nvPicPr>
                      <p:cNvPr id="0" name="Object 5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14282" y="5000636"/>
                        <a:ext cx="393700"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re 2"/>
          <p:cNvSpPr>
            <a:spLocks noGrp="1"/>
          </p:cNvSpPr>
          <p:nvPr>
            <p:ph type="title"/>
          </p:nvPr>
        </p:nvSpPr>
        <p:spPr/>
        <p:txBody>
          <a:bodyPr/>
          <a:lstStyle/>
          <a:p>
            <a:r>
              <a:rPr lang="fr-FR" sz="3600" smtClean="0"/>
              <a:t>Deux questions</a:t>
            </a:r>
          </a:p>
        </p:txBody>
      </p:sp>
      <p:sp>
        <p:nvSpPr>
          <p:cNvPr id="28675" name="Espace réservé du contenu 3"/>
          <p:cNvSpPr>
            <a:spLocks noGrp="1"/>
          </p:cNvSpPr>
          <p:nvPr>
            <p:ph idx="1"/>
          </p:nvPr>
        </p:nvSpPr>
        <p:spPr>
          <a:xfrm>
            <a:off x="0" y="1643063"/>
            <a:ext cx="9144000" cy="4286250"/>
          </a:xfrm>
          <a:ln>
            <a:solidFill>
              <a:schemeClr val="bg1"/>
            </a:solidFill>
          </a:ln>
        </p:spPr>
        <p:txBody>
          <a:bodyPr/>
          <a:lstStyle/>
          <a:p>
            <a:pPr>
              <a:buNone/>
            </a:pPr>
            <a:endParaRPr lang="fr-FR" dirty="0" smtClean="0"/>
          </a:p>
          <a:p>
            <a:r>
              <a:rPr lang="fr-FR" dirty="0" smtClean="0"/>
              <a:t>1/ Production des BRIQUES </a:t>
            </a:r>
            <a:r>
              <a:rPr lang="fr-FR" b="1" dirty="0" smtClean="0">
                <a:solidFill>
                  <a:srgbClr val="FF0000"/>
                </a:solidFill>
              </a:rPr>
              <a:t>(molécules prédisposées).</a:t>
            </a:r>
            <a:endParaRPr lang="fr-FR" dirty="0" smtClean="0"/>
          </a:p>
          <a:p>
            <a:endParaRPr lang="fr-FR" dirty="0" smtClean="0"/>
          </a:p>
          <a:p>
            <a:r>
              <a:rPr lang="fr-FR" dirty="0" smtClean="0"/>
              <a:t>2/ Assemblage des </a:t>
            </a:r>
            <a:r>
              <a:rPr lang="fr-FR" b="1" dirty="0" smtClean="0">
                <a:solidFill>
                  <a:srgbClr val="FF0000"/>
                </a:solidFill>
              </a:rPr>
              <a:t>macromolécules séquentielles.</a:t>
            </a:r>
            <a:endParaRPr lang="fr-FR"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Espace réservé du contenu 3"/>
          <p:cNvSpPr>
            <a:spLocks noGrp="1"/>
          </p:cNvSpPr>
          <p:nvPr>
            <p:ph idx="4294967295"/>
          </p:nvPr>
        </p:nvSpPr>
        <p:spPr>
          <a:xfrm>
            <a:off x="357190" y="2857496"/>
            <a:ext cx="8501090" cy="2143140"/>
          </a:xfrm>
          <a:ln>
            <a:solidFill>
              <a:schemeClr val="bg1"/>
            </a:solidFill>
          </a:ln>
        </p:spPr>
        <p:txBody>
          <a:bodyPr/>
          <a:lstStyle/>
          <a:p>
            <a:pPr algn="ctr">
              <a:buNone/>
            </a:pPr>
            <a:r>
              <a:rPr lang="fr-FR" dirty="0" smtClean="0"/>
              <a:t>BRIQUES</a:t>
            </a:r>
            <a:endParaRPr lang="fr-FR" b="1" dirty="0" smtClean="0">
              <a:solidFill>
                <a:srgbClr val="FF0000"/>
              </a:solidFill>
            </a:endParaRPr>
          </a:p>
          <a:p>
            <a:pPr algn="ctr">
              <a:buNone/>
            </a:pPr>
            <a:r>
              <a:rPr lang="fr-FR" sz="2000" b="1" dirty="0" smtClean="0">
                <a:solidFill>
                  <a:srgbClr val="0E4DD8"/>
                </a:solidFill>
                <a:latin typeface="Symbol" pitchFamily="18" charset="2"/>
              </a:rPr>
              <a:t>a</a:t>
            </a:r>
            <a:r>
              <a:rPr lang="fr-FR" sz="2000" b="1" dirty="0" smtClean="0">
                <a:solidFill>
                  <a:srgbClr val="0E4DD8"/>
                </a:solidFill>
              </a:rPr>
              <a:t>-aminoacides</a:t>
            </a:r>
          </a:p>
          <a:p>
            <a:pPr algn="ctr">
              <a:buNone/>
            </a:pPr>
            <a:r>
              <a:rPr lang="fr-FR" sz="2000" b="1" dirty="0" smtClean="0"/>
              <a:t>Nucléotides</a:t>
            </a:r>
          </a:p>
          <a:p>
            <a:pPr algn="ctr">
              <a:buNone/>
            </a:pPr>
            <a:r>
              <a:rPr lang="fr-FR" sz="2000" b="1" dirty="0" smtClean="0"/>
              <a:t>Sucres</a:t>
            </a:r>
          </a:p>
          <a:p>
            <a:pPr algn="ctr">
              <a:buNone/>
            </a:pPr>
            <a:r>
              <a:rPr lang="fr-FR" sz="2000" b="1" dirty="0" smtClean="0"/>
              <a:t>Acides gras</a:t>
            </a:r>
          </a:p>
          <a:p>
            <a:pPr>
              <a:buNone/>
            </a:pPr>
            <a:endParaRPr lang="fr-FR" sz="2000" b="1" dirty="0" smtClean="0">
              <a:solidFill>
                <a:srgbClr val="FF0000"/>
              </a:solidFill>
            </a:endParaRPr>
          </a:p>
          <a:p>
            <a:pPr>
              <a:buNone/>
            </a:pPr>
            <a:endParaRPr lang="fr-FR" b="1" dirty="0" smtClean="0">
              <a:solidFill>
                <a:srgbClr val="FF0000"/>
              </a:solidFill>
            </a:endParaRPr>
          </a:p>
          <a:p>
            <a:pPr>
              <a:buNone/>
            </a:pPr>
            <a:endParaRPr lang="fr-FR" dirty="0" smtClean="0"/>
          </a:p>
          <a:p>
            <a:pPr>
              <a:buNone/>
            </a:pPr>
            <a:endParaRPr lang="fr-FR"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15470</TotalTime>
  <Words>3580</Words>
  <Application>Microsoft Office PowerPoint</Application>
  <PresentationFormat>Affichage à l'écran (4:3)</PresentationFormat>
  <Paragraphs>424</Paragraphs>
  <Slides>55</Slides>
  <Notes>5</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55</vt:i4>
      </vt:variant>
    </vt:vector>
  </HeadingPairs>
  <TitlesOfParts>
    <vt:vector size="57" baseType="lpstr">
      <vt:lpstr>Modèle par défaut</vt:lpstr>
      <vt:lpstr>CS ChemDraw Drawing</vt:lpstr>
      <vt:lpstr>Origine de la vie:  la pompe primaire.</vt:lpstr>
      <vt:lpstr>La terre est la seule planète connue qui porte la vie,</vt:lpstr>
      <vt:lpstr>Savoir comment la vie est apparue </vt:lpstr>
      <vt:lpstr>souvent utilisée comme justificatif des grands programmes de recherche</vt:lpstr>
      <vt:lpstr>Exo planètes, </vt:lpstr>
      <vt:lpstr>Revenons sur terre, </vt:lpstr>
      <vt:lpstr>Un édifice vivant =  nombre limité de  briques moléculaires.</vt:lpstr>
      <vt:lpstr>Deux questions</vt:lpstr>
      <vt:lpstr>Présentation PowerPoint</vt:lpstr>
      <vt:lpstr>Le travail pionnier</vt:lpstr>
      <vt:lpstr>Présentation PowerPoint</vt:lpstr>
      <vt:lpstr>Présentation PowerPoint</vt:lpstr>
      <vt:lpstr>Présentation PowerPoint</vt:lpstr>
      <vt:lpstr>Des nucléotides activés ont été synthétisés dans des conditions prébiotiques. (John Sutherland Cold Spring Harb Perspect Biol 2010) </vt:lpstr>
      <vt:lpstr>Présentation PowerPoint</vt:lpstr>
      <vt:lpstr> Les sucres ont également été synthétisés dans des conditions prébiotiques  A. Eschenmoser Helvetica Chemica acta – Vol 73 (1990) 1410-1468</vt:lpstr>
      <vt:lpstr>Présentation PowerPoint</vt:lpstr>
      <vt:lpstr>Les acides gras également Yoichi Nakatani et Guy Ourisson</vt:lpstr>
      <vt:lpstr>Résumé: il y a ~3,5 109 années</vt:lpstr>
      <vt:lpstr>Présentation PowerPoint</vt:lpstr>
      <vt:lpstr>Présentation PowerPoint</vt:lpstr>
      <vt:lpstr>Une étude cinétique détaillée de ces systèmes a montré que les réactions (C), (D), (E) sont catalysées. La présence de CO2 en forte proportion dans l’hydrosphère primitive nous a conduit à considérer que la réaction (D) très largement favorisée conduit aux carbamoyl-aminoacides. Comme par ailleurs la présence d’acide isocyanique (HNCO) prébiotique est largement accepté et que ce composé réagit sur les a-aminoacides pour donner les carbamoyl-aminoacides (réaction F) nous avons été amené à conclure que ce ne sont pas les a-aminoacides qui ont été formés sur la terre primitive, mais un de leurs dérivés : les carbamoyl-aminoacides. </vt:lpstr>
      <vt:lpstr>Taillades J, Beuzelin I, Garrel L, Tabacik V, Commeyras A (1998) Orig Life Evol Biosphere 28: 61-77.   N-carbamoyl-α-aminoacids rather than free α-aminoacids formation in the primitive hydrosphere: a novel proposal for the emergence of prebiotic peptides. Article 2 à télécharger  </vt:lpstr>
      <vt:lpstr>Les carbamoyl-aminoacides</vt:lpstr>
      <vt:lpstr>Summers DP, Chang S (1993).  Prebiotic ammonia from reduction of nitrite by iron(II) on the early Earth.  Nature 365: 630-633.</vt:lpstr>
      <vt:lpstr>La présence d’acide nitreux HNO2 dans l’océan oblige à considérer que  les oxydes d’azote (NOx) étaient également présents dans l’atmosphère primitive. Les oxydes d’azote ont une chimie complexe schématisée par les équilibres ci-dessous.   Ce système équilibré est un agent nitrosant bien connu des chimistes.</vt:lpstr>
      <vt:lpstr>Présentation PowerPoint</vt:lpstr>
      <vt:lpstr>L’aspect extraordinaire de cette réaction est qu’elle se produit sans solvant. Les cristaux de carbamoyl-aminoacides en présence d’une atmosphère d’oxydes d’azote (photos ci-dessous) se transforment en cristaux de NCA d’aminoacides . </vt:lpstr>
      <vt:lpstr>Présentation PowerPoint</vt:lpstr>
      <vt:lpstr>Présentation PowerPoint</vt:lpstr>
      <vt:lpstr>Présentation PowerPoint</vt:lpstr>
      <vt:lpstr>Présentation PowerPoint</vt:lpstr>
      <vt:lpstr>Sur la base de ces informations expérimentales il restait à savoir si on pouvait construire un scénario, pour sortir de l’impasse, c’est-à-dire former les peptides dans des conditions prébiotiques.   Ce scénario devait être compatible avec l’environnement primitif.</vt:lpstr>
      <vt:lpstr>Après la publication de nos premiers résultats, deux chercheurs, par des techniques différentes, ont montré que la présence des NOx dans l’atmosphère primitive de la terre était une hypothèse réaliste.  - (F. Selsis -2004, 305 (Astrobiology, 267-286).  - (Navarro-Gonzales 1998 Geophys Res Lett25: 3123-3126</vt:lpstr>
      <vt:lpstr>Scénario de la pompe primaire</vt:lpstr>
      <vt:lpstr>Traduit en composantes chimiques et  mécanique cela donne le schéma suivant de « La pompe primaire » à la jonction océan/continent/atmosphère. </vt:lpstr>
      <vt:lpstr>Nous avons cherché à savoir si on avait quelque connaissances sur l’amplitudes des marées pendant la période primitive de la terre.  </vt:lpstr>
      <vt:lpstr>La pompe primaire s’est imposée</vt:lpstr>
      <vt:lpstr>Présentation PowerPoint</vt:lpstr>
      <vt:lpstr>La pompe primaire s’est imposée</vt:lpstr>
      <vt:lpstr>La pompe primaire et l’émergence de l’homochiralité</vt:lpstr>
      <vt:lpstr>Un peptide homochiral est un système chimique hors de l’équilibre.</vt:lpstr>
      <vt:lpstr>La pompe primaire</vt:lpstr>
      <vt:lpstr> La pompe primaire a deux composantes. </vt:lpstr>
      <vt:lpstr>Le fonctionnement de la pompe primaire  peut être comparé à celui d’un moteur à explosion avec deux composantes.</vt:lpstr>
      <vt:lpstr>La pompe primaire en mouvement</vt:lpstr>
      <vt:lpstr>La pompe primaire n’est pas restée isolée. Elle a partagée l’énergie des NCA. Notre groupe via J.P.Biron et R. Pascal a montré que les NCA réagissent, dans l’eau, sélectivement avec les phosphates en donnant les aminoacyl-phosphates qui deviennent eux même des agents phosphorylant.  Les aminoacyl phosphates, phosphorylent les nucléosides, les nucléotides, jusqu’à l’ATP.  C’est la naissance possible et tant recherchée, de l’énergétique biologique. </vt:lpstr>
      <vt:lpstr>(Les 8 Nucléotides modernes (NTP) faisaient certainement parti des dizaines de NTP racémiques, formés sur la Terre primitive et présents à de très faible concentration (quelques mg L-1).</vt:lpstr>
      <vt:lpstr>Notre groupe (H. Cottet et al) a montré que L’ATP (anionique) pris comme modèle et par extension les NTP s’associent (interactions ioniques) avec des peptides globulaires cationique (les DendriGraft de Lysine ont été utilisés comme modèles) avec des constantes d’affinité considérables (Kaffin &gt; 106 mole-1).  Zou T, Oukacine F, Le Saux T, H Cottet Anal Chem (2010) 82-(17)7362-7368. article 10  Notre groupe (L. Garrelly, C. Faye résultats non publiés) a également montré que L’ATP réputé instable dans l’eau est au contraire stable pendant des mois à &lt; 30°C lorsqu’il est associé à ces mêmes poly lysines dendritiques.</vt:lpstr>
      <vt:lpstr>Présentation PowerPoint</vt:lpstr>
      <vt:lpstr>Le système oxydant initial NOx est représenté  par les espèces suivantes en équilibres.</vt:lpstr>
      <vt:lpstr>La pompe primaire</vt:lpstr>
      <vt:lpstr>Travaux réalisés en collaboration avec </vt:lpstr>
      <vt:lpstr>(animation 4)</vt:lpstr>
      <vt:lpstr>Merci de votre attention </vt:lpstr>
    </vt:vector>
  </TitlesOfParts>
  <Company>UM2</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commeyras auguste</dc:creator>
  <cp:lastModifiedBy>Auguste</cp:lastModifiedBy>
  <cp:revision>1367</cp:revision>
  <dcterms:created xsi:type="dcterms:W3CDTF">2011-01-06T10:44:53Z</dcterms:created>
  <dcterms:modified xsi:type="dcterms:W3CDTF">2015-09-03T20:22:28Z</dcterms:modified>
</cp:coreProperties>
</file>